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xls" ContentType="application/vnd.ms-exce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diagrams/drawing1.xml" ContentType="application/vnd.ms-office.drawingml.diagramDrawing+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256" r:id="rId2"/>
    <p:sldId id="393" r:id="rId3"/>
    <p:sldId id="296" r:id="rId4"/>
    <p:sldId id="294" r:id="rId5"/>
    <p:sldId id="297" r:id="rId6"/>
    <p:sldId id="261" r:id="rId7"/>
    <p:sldId id="298" r:id="rId8"/>
    <p:sldId id="377" r:id="rId9"/>
    <p:sldId id="376" r:id="rId10"/>
    <p:sldId id="257" r:id="rId11"/>
    <p:sldId id="345" r:id="rId12"/>
    <p:sldId id="344" r:id="rId13"/>
    <p:sldId id="258" r:id="rId14"/>
    <p:sldId id="404" r:id="rId15"/>
    <p:sldId id="405" r:id="rId16"/>
    <p:sldId id="303" r:id="rId17"/>
    <p:sldId id="266" r:id="rId18"/>
    <p:sldId id="407" r:id="rId19"/>
    <p:sldId id="412" r:id="rId20"/>
    <p:sldId id="413" r:id="rId21"/>
    <p:sldId id="414" r:id="rId22"/>
    <p:sldId id="418" r:id="rId23"/>
    <p:sldId id="409" r:id="rId24"/>
    <p:sldId id="408" r:id="rId25"/>
    <p:sldId id="410" r:id="rId26"/>
    <p:sldId id="417" r:id="rId27"/>
    <p:sldId id="419" r:id="rId28"/>
    <p:sldId id="420" r:id="rId29"/>
    <p:sldId id="421" r:id="rId30"/>
    <p:sldId id="422" r:id="rId31"/>
    <p:sldId id="415" r:id="rId32"/>
    <p:sldId id="323" r:id="rId33"/>
    <p:sldId id="326" r:id="rId34"/>
    <p:sldId id="327" r:id="rId35"/>
    <p:sldId id="328" r:id="rId36"/>
    <p:sldId id="329" r:id="rId37"/>
    <p:sldId id="330" r:id="rId38"/>
    <p:sldId id="331" r:id="rId39"/>
    <p:sldId id="379" r:id="rId40"/>
    <p:sldId id="381" r:id="rId41"/>
    <p:sldId id="332" r:id="rId42"/>
    <p:sldId id="380" r:id="rId43"/>
    <p:sldId id="416" r:id="rId44"/>
    <p:sldId id="340" r:id="rId45"/>
    <p:sldId id="341" r:id="rId46"/>
    <p:sldId id="342" r:id="rId47"/>
    <p:sldId id="343" r:id="rId48"/>
    <p:sldId id="383" r:id="rId49"/>
    <p:sldId id="384" r:id="rId50"/>
    <p:sldId id="385" r:id="rId51"/>
    <p:sldId id="387" r:id="rId52"/>
    <p:sldId id="388" r:id="rId53"/>
    <p:sldId id="389" r:id="rId54"/>
    <p:sldId id="390" r:id="rId55"/>
    <p:sldId id="391" r:id="rId56"/>
    <p:sldId id="392" r:id="rId57"/>
    <p:sldId id="398" r:id="rId58"/>
    <p:sldId id="399" r:id="rId59"/>
    <p:sldId id="400" r:id="rId60"/>
    <p:sldId id="401" r:id="rId61"/>
    <p:sldId id="402" r:id="rId62"/>
    <p:sldId id="396" r:id="rId63"/>
    <p:sldId id="403" r:id="rId64"/>
    <p:sldId id="339" r:id="rId65"/>
    <p:sldId id="335" r:id="rId66"/>
    <p:sldId id="337" r:id="rId67"/>
  </p:sldIdLst>
  <p:sldSz cx="9144000" cy="6858000" type="screen4x3"/>
  <p:notesSz cx="6648450" cy="97821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4FD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910" autoAdjust="0"/>
  </p:normalViewPr>
  <p:slideViewPr>
    <p:cSldViewPr>
      <p:cViewPr varScale="1">
        <p:scale>
          <a:sx n="86" d="100"/>
          <a:sy n="86" d="100"/>
        </p:scale>
        <p:origin x="-12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81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view3D>
      <c:rotX val="30"/>
      <c:perspective val="30"/>
    </c:view3D>
    <c:plotArea>
      <c:layout>
        <c:manualLayout>
          <c:layoutTarget val="inner"/>
          <c:xMode val="edge"/>
          <c:yMode val="edge"/>
          <c:x val="3.2444991251093652E-2"/>
          <c:y val="0.13666083406240925"/>
          <c:w val="0.57923151793525807"/>
          <c:h val="0.77714129483814665"/>
        </c:manualLayout>
      </c:layout>
      <c:pie3DChart>
        <c:varyColors val="1"/>
        <c:ser>
          <c:idx val="0"/>
          <c:order val="0"/>
          <c:tx>
            <c:strRef>
              <c:f>Sheet1!$B$1</c:f>
              <c:strCache>
                <c:ptCount val="1"/>
                <c:pt idx="0">
                  <c:v>Factors causing failure</c:v>
                </c:pt>
              </c:strCache>
            </c:strRef>
          </c:tx>
          <c:explosion val="25"/>
          <c:dLbls>
            <c:showVal val="1"/>
            <c:showLeaderLines val="1"/>
          </c:dLbls>
          <c:cat>
            <c:strRef>
              <c:f>Sheet1!$A$2:$A$8</c:f>
              <c:strCache>
                <c:ptCount val="7"/>
                <c:pt idx="0">
                  <c:v>1. IT Mythology -- 30%</c:v>
                </c:pt>
                <c:pt idx="1">
                  <c:v>2. Lack of executive custody -- 25%</c:v>
                </c:pt>
                <c:pt idx="2">
                  <c:v>3. Poor strategic alignment -- 15%</c:v>
                </c:pt>
                <c:pt idx="3">
                  <c:v>4. Lack of an engineering approach -- 12%</c:v>
                </c:pt>
                <c:pt idx="4">
                  <c:v>5. Poor data engineering -- 10%</c:v>
                </c:pt>
                <c:pt idx="5">
                  <c:v>6. People issues -- 8%</c:v>
                </c:pt>
                <c:pt idx="6">
                  <c:v>7. Technology issues -- 5%</c:v>
                </c:pt>
              </c:strCache>
            </c:strRef>
          </c:cat>
          <c:val>
            <c:numRef>
              <c:f>Sheet1!$B$2:$B$8</c:f>
              <c:numCache>
                <c:formatCode>0%</c:formatCode>
                <c:ptCount val="7"/>
                <c:pt idx="0">
                  <c:v>0.30000000000000032</c:v>
                </c:pt>
                <c:pt idx="1">
                  <c:v>0.25</c:v>
                </c:pt>
                <c:pt idx="2">
                  <c:v>0.15000000000000024</c:v>
                </c:pt>
                <c:pt idx="3">
                  <c:v>0.12000000000000002</c:v>
                </c:pt>
                <c:pt idx="4">
                  <c:v>0.1</c:v>
                </c:pt>
                <c:pt idx="5">
                  <c:v>8.0000000000000071E-2</c:v>
                </c:pt>
                <c:pt idx="6">
                  <c:v>5.0000000000000037E-2</c:v>
                </c:pt>
              </c:numCache>
            </c:numRef>
          </c:val>
        </c:ser>
      </c:pie3DChart>
    </c:plotArea>
    <c:legend>
      <c:legendPos val="r"/>
      <c:layout>
        <c:manualLayout>
          <c:xMode val="edge"/>
          <c:yMode val="edge"/>
          <c:x val="0.59376884480171155"/>
          <c:y val="6.1910412849238018E-2"/>
          <c:w val="0.39789778112944751"/>
          <c:h val="0.93701224983447118"/>
        </c:manualLayout>
      </c:layout>
    </c:legend>
    <c:plotVisOnly val="1"/>
  </c:chart>
  <c:txPr>
    <a:bodyPr/>
    <a:lstStyle/>
    <a:p>
      <a:pPr>
        <a:defRPr sz="1800">
          <a:solidFill>
            <a:srgbClr val="002060"/>
          </a:solidFill>
        </a:defRPr>
      </a:pPr>
      <a:endParaRPr lang="en-US"/>
    </a:p>
  </c:txPr>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A3DB9A-F2B7-4BB9-9592-A2D941D3F6A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BA7B395-71E6-4A32-B450-A7410BD5697A}">
      <dgm:prSet custT="1"/>
      <dgm:spPr/>
      <dgm:t>
        <a:bodyPr/>
        <a:lstStyle/>
        <a:p>
          <a:pPr rtl="0"/>
          <a:r>
            <a:rPr lang="en-ZA" sz="1600" b="1" dirty="0" smtClean="0"/>
            <a:t>MOBILE PLANT</a:t>
          </a:r>
          <a:endParaRPr lang="en-US" sz="1600" dirty="0"/>
        </a:p>
      </dgm:t>
    </dgm:pt>
    <dgm:pt modelId="{2678A44D-EEBB-41DD-A80B-B32AB0E3307A}" type="parTrans" cxnId="{8A82DCC5-AEFB-4977-B304-7EAC9CF6A802}">
      <dgm:prSet/>
      <dgm:spPr/>
      <dgm:t>
        <a:bodyPr/>
        <a:lstStyle/>
        <a:p>
          <a:endParaRPr lang="en-US" sz="1600"/>
        </a:p>
      </dgm:t>
    </dgm:pt>
    <dgm:pt modelId="{201992B9-84AB-40EA-ABA9-70E4A9E6C837}" type="sibTrans" cxnId="{8A82DCC5-AEFB-4977-B304-7EAC9CF6A802}">
      <dgm:prSet/>
      <dgm:spPr/>
      <dgm:t>
        <a:bodyPr/>
        <a:lstStyle/>
        <a:p>
          <a:endParaRPr lang="en-US" sz="1600"/>
        </a:p>
      </dgm:t>
    </dgm:pt>
    <dgm:pt modelId="{14A6DAAF-30FC-42A8-915F-B0467BAA2BB0}">
      <dgm:prSet custT="1"/>
      <dgm:spPr/>
      <dgm:t>
        <a:bodyPr/>
        <a:lstStyle/>
        <a:p>
          <a:pPr rtl="0"/>
          <a:endParaRPr lang="en-ZA" sz="1600" b="1" dirty="0"/>
        </a:p>
      </dgm:t>
    </dgm:pt>
    <dgm:pt modelId="{CF565A4D-21C6-45CF-A4D4-68F89A182EF6}" type="parTrans" cxnId="{03FD12B2-E525-4A4E-8542-A37BF7AF8EC8}">
      <dgm:prSet/>
      <dgm:spPr/>
      <dgm:t>
        <a:bodyPr/>
        <a:lstStyle/>
        <a:p>
          <a:endParaRPr lang="en-US" sz="1600"/>
        </a:p>
      </dgm:t>
    </dgm:pt>
    <dgm:pt modelId="{BD138A2B-CA4F-4C25-8304-70A69AD4B39C}" type="sibTrans" cxnId="{03FD12B2-E525-4A4E-8542-A37BF7AF8EC8}">
      <dgm:prSet/>
      <dgm:spPr/>
      <dgm:t>
        <a:bodyPr/>
        <a:lstStyle/>
        <a:p>
          <a:endParaRPr lang="en-US" sz="1600"/>
        </a:p>
      </dgm:t>
    </dgm:pt>
    <dgm:pt modelId="{D8306CE7-A8DD-4FA9-921A-971488821BA4}">
      <dgm:prSet custT="1"/>
      <dgm:spPr/>
      <dgm:t>
        <a:bodyPr/>
        <a:lstStyle/>
        <a:p>
          <a:pPr rtl="0"/>
          <a:r>
            <a:rPr lang="en-ZA" sz="1600" b="1" dirty="0" smtClean="0"/>
            <a:t>   Loader’s</a:t>
          </a:r>
          <a:endParaRPr lang="en-US" sz="1600" dirty="0"/>
        </a:p>
      </dgm:t>
    </dgm:pt>
    <dgm:pt modelId="{C607B37D-75FD-4868-B8EC-5ED5A03B88F3}" type="parTrans" cxnId="{E585944C-4C98-4C00-B2A6-1D5EB79346F4}">
      <dgm:prSet/>
      <dgm:spPr/>
      <dgm:t>
        <a:bodyPr/>
        <a:lstStyle/>
        <a:p>
          <a:endParaRPr lang="en-US" sz="1600"/>
        </a:p>
      </dgm:t>
    </dgm:pt>
    <dgm:pt modelId="{5B05FC5C-2A50-4967-8CD8-940FD94A2571}" type="sibTrans" cxnId="{E585944C-4C98-4C00-B2A6-1D5EB79346F4}">
      <dgm:prSet/>
      <dgm:spPr/>
      <dgm:t>
        <a:bodyPr/>
        <a:lstStyle/>
        <a:p>
          <a:endParaRPr lang="en-US" sz="1600"/>
        </a:p>
      </dgm:t>
    </dgm:pt>
    <dgm:pt modelId="{F5B26BB6-1230-4C80-81ED-C2CAE81932B8}">
      <dgm:prSet custT="1"/>
      <dgm:spPr/>
      <dgm:t>
        <a:bodyPr/>
        <a:lstStyle/>
        <a:p>
          <a:pPr rtl="0"/>
          <a:endParaRPr lang="en-ZA" sz="1600" b="1" dirty="0"/>
        </a:p>
      </dgm:t>
    </dgm:pt>
    <dgm:pt modelId="{395DC21B-D2FF-4837-955D-35ADACAB1C9F}" type="parTrans" cxnId="{BAC9F12D-9B79-4C0D-B910-559ED94C84AC}">
      <dgm:prSet/>
      <dgm:spPr/>
      <dgm:t>
        <a:bodyPr/>
        <a:lstStyle/>
        <a:p>
          <a:endParaRPr lang="en-US" sz="1600"/>
        </a:p>
      </dgm:t>
    </dgm:pt>
    <dgm:pt modelId="{115A1298-E46E-4DD8-8A0F-080A1DBA59CF}" type="sibTrans" cxnId="{BAC9F12D-9B79-4C0D-B910-559ED94C84AC}">
      <dgm:prSet/>
      <dgm:spPr/>
      <dgm:t>
        <a:bodyPr/>
        <a:lstStyle/>
        <a:p>
          <a:endParaRPr lang="en-US" sz="1600"/>
        </a:p>
      </dgm:t>
    </dgm:pt>
    <dgm:pt modelId="{BD78CCDE-8AC4-4B1C-9922-80AC51D79B09}">
      <dgm:prSet custT="1"/>
      <dgm:spPr/>
      <dgm:t>
        <a:bodyPr/>
        <a:lstStyle/>
        <a:p>
          <a:pPr rtl="0"/>
          <a:r>
            <a:rPr lang="en-ZA" sz="1600" b="1" dirty="0" smtClean="0"/>
            <a:t>   Dump trucks</a:t>
          </a:r>
          <a:endParaRPr lang="en-US" sz="1600" dirty="0"/>
        </a:p>
      </dgm:t>
    </dgm:pt>
    <dgm:pt modelId="{AB57BBE6-FD94-4DFF-AE7C-8328FC7EECD8}" type="parTrans" cxnId="{7E3A9EEC-F217-43F8-BBC0-E5384CAE56A6}">
      <dgm:prSet/>
      <dgm:spPr/>
      <dgm:t>
        <a:bodyPr/>
        <a:lstStyle/>
        <a:p>
          <a:endParaRPr lang="en-US" sz="1600"/>
        </a:p>
      </dgm:t>
    </dgm:pt>
    <dgm:pt modelId="{37A038FC-C022-4B3A-A6AD-3B1599456617}" type="sibTrans" cxnId="{7E3A9EEC-F217-43F8-BBC0-E5384CAE56A6}">
      <dgm:prSet/>
      <dgm:spPr/>
      <dgm:t>
        <a:bodyPr/>
        <a:lstStyle/>
        <a:p>
          <a:endParaRPr lang="en-US" sz="1600"/>
        </a:p>
      </dgm:t>
    </dgm:pt>
    <dgm:pt modelId="{12233024-ED80-4ED4-8166-8BFE7ED2627B}">
      <dgm:prSet custT="1"/>
      <dgm:spPr/>
      <dgm:t>
        <a:bodyPr/>
        <a:lstStyle/>
        <a:p>
          <a:pPr rtl="0"/>
          <a:endParaRPr lang="en-ZA" sz="1600" b="1" dirty="0"/>
        </a:p>
      </dgm:t>
    </dgm:pt>
    <dgm:pt modelId="{312D8DB4-9B7A-4E9A-8E0C-93FF8345A7A4}" type="parTrans" cxnId="{B6B81115-4DDC-4125-B833-3F6478C13EDF}">
      <dgm:prSet/>
      <dgm:spPr/>
      <dgm:t>
        <a:bodyPr/>
        <a:lstStyle/>
        <a:p>
          <a:endParaRPr lang="en-US" sz="1600"/>
        </a:p>
      </dgm:t>
    </dgm:pt>
    <dgm:pt modelId="{F3DE01B1-DF06-486E-B36B-FE07650E6746}" type="sibTrans" cxnId="{B6B81115-4DDC-4125-B833-3F6478C13EDF}">
      <dgm:prSet/>
      <dgm:spPr/>
      <dgm:t>
        <a:bodyPr/>
        <a:lstStyle/>
        <a:p>
          <a:endParaRPr lang="en-US" sz="1600"/>
        </a:p>
      </dgm:t>
    </dgm:pt>
    <dgm:pt modelId="{BB5A0701-CAFC-411F-9F13-2B98F9DD18C8}">
      <dgm:prSet custT="1"/>
      <dgm:spPr/>
      <dgm:t>
        <a:bodyPr/>
        <a:lstStyle/>
        <a:p>
          <a:pPr rtl="0"/>
          <a:r>
            <a:rPr lang="en-ZA" sz="1600" b="1" dirty="0" smtClean="0"/>
            <a:t>   Drill rigs</a:t>
          </a:r>
          <a:endParaRPr lang="en-US" sz="1600" dirty="0"/>
        </a:p>
      </dgm:t>
    </dgm:pt>
    <dgm:pt modelId="{3122289E-7E05-4851-B70E-86E4A5E263C4}" type="parTrans" cxnId="{06323BDF-E656-442D-B657-50C03FD32947}">
      <dgm:prSet/>
      <dgm:spPr/>
      <dgm:t>
        <a:bodyPr/>
        <a:lstStyle/>
        <a:p>
          <a:endParaRPr lang="en-US" sz="1600"/>
        </a:p>
      </dgm:t>
    </dgm:pt>
    <dgm:pt modelId="{F0E9ABF7-1DB2-426B-AFF7-A8882BCAA3C4}" type="sibTrans" cxnId="{06323BDF-E656-442D-B657-50C03FD32947}">
      <dgm:prSet/>
      <dgm:spPr/>
      <dgm:t>
        <a:bodyPr/>
        <a:lstStyle/>
        <a:p>
          <a:endParaRPr lang="en-US" sz="1600"/>
        </a:p>
      </dgm:t>
    </dgm:pt>
    <dgm:pt modelId="{3219C8DE-4C29-4E99-8F39-5B19DCD45690}">
      <dgm:prSet custT="1"/>
      <dgm:spPr/>
      <dgm:t>
        <a:bodyPr/>
        <a:lstStyle/>
        <a:p>
          <a:pPr rtl="0"/>
          <a:endParaRPr lang="en-ZA" sz="1600" b="1" dirty="0"/>
        </a:p>
      </dgm:t>
    </dgm:pt>
    <dgm:pt modelId="{1E3EBC6A-8661-477B-ADA8-FE4E2D673275}" type="parTrans" cxnId="{6E940B98-F8F9-4CAB-8E8E-626A5C6E999E}">
      <dgm:prSet/>
      <dgm:spPr/>
      <dgm:t>
        <a:bodyPr/>
        <a:lstStyle/>
        <a:p>
          <a:endParaRPr lang="en-US" sz="1600"/>
        </a:p>
      </dgm:t>
    </dgm:pt>
    <dgm:pt modelId="{92E2AA30-B800-42A0-8AF3-3D393BF8B212}" type="sibTrans" cxnId="{6E940B98-F8F9-4CAB-8E8E-626A5C6E999E}">
      <dgm:prSet/>
      <dgm:spPr/>
      <dgm:t>
        <a:bodyPr/>
        <a:lstStyle/>
        <a:p>
          <a:endParaRPr lang="en-US" sz="1600"/>
        </a:p>
      </dgm:t>
    </dgm:pt>
    <dgm:pt modelId="{86553A83-2232-4FDB-BB46-1A6D0E0D8619}">
      <dgm:prSet custT="1"/>
      <dgm:spPr/>
      <dgm:t>
        <a:bodyPr/>
        <a:lstStyle/>
        <a:p>
          <a:pPr rtl="0"/>
          <a:r>
            <a:rPr lang="en-ZA" sz="1600" b="1" dirty="0" smtClean="0"/>
            <a:t>   Other off road</a:t>
          </a:r>
          <a:endParaRPr lang="en-US" sz="1600" dirty="0"/>
        </a:p>
      </dgm:t>
    </dgm:pt>
    <dgm:pt modelId="{FFC32D27-7101-44A2-B639-365C0741B319}" type="parTrans" cxnId="{125561BE-1EEC-4FF2-87D4-E8C7AC99159D}">
      <dgm:prSet/>
      <dgm:spPr/>
      <dgm:t>
        <a:bodyPr/>
        <a:lstStyle/>
        <a:p>
          <a:endParaRPr lang="en-US" sz="1600"/>
        </a:p>
      </dgm:t>
    </dgm:pt>
    <dgm:pt modelId="{E5F95B27-B4F3-4BF4-8A2A-CFAE6F8E8BE4}" type="sibTrans" cxnId="{125561BE-1EEC-4FF2-87D4-E8C7AC99159D}">
      <dgm:prSet/>
      <dgm:spPr/>
      <dgm:t>
        <a:bodyPr/>
        <a:lstStyle/>
        <a:p>
          <a:endParaRPr lang="en-US" sz="1600"/>
        </a:p>
      </dgm:t>
    </dgm:pt>
    <dgm:pt modelId="{B06C2180-C0F1-41B9-A1A8-F45131311D3E}">
      <dgm:prSet custT="1"/>
      <dgm:spPr/>
      <dgm:t>
        <a:bodyPr/>
        <a:lstStyle/>
        <a:p>
          <a:pPr rtl="0"/>
          <a:endParaRPr lang="en-ZA" sz="1600" b="1" dirty="0"/>
        </a:p>
      </dgm:t>
    </dgm:pt>
    <dgm:pt modelId="{5A100804-46F0-40B1-AA36-289626184F5C}" type="parTrans" cxnId="{8DF55598-8077-4A88-A081-1C5A018E0325}">
      <dgm:prSet/>
      <dgm:spPr/>
      <dgm:t>
        <a:bodyPr/>
        <a:lstStyle/>
        <a:p>
          <a:endParaRPr lang="en-US" sz="1600"/>
        </a:p>
      </dgm:t>
    </dgm:pt>
    <dgm:pt modelId="{7AECDBC1-B200-4E32-A7F1-D4A306C1A0D6}" type="sibTrans" cxnId="{8DF55598-8077-4A88-A081-1C5A018E0325}">
      <dgm:prSet/>
      <dgm:spPr/>
      <dgm:t>
        <a:bodyPr/>
        <a:lstStyle/>
        <a:p>
          <a:endParaRPr lang="en-US" sz="1600"/>
        </a:p>
      </dgm:t>
    </dgm:pt>
    <dgm:pt modelId="{E7F37938-A5B5-43FB-9358-D64B9A5B0B5A}">
      <dgm:prSet custT="1"/>
      <dgm:spPr/>
      <dgm:t>
        <a:bodyPr/>
        <a:lstStyle/>
        <a:p>
          <a:pPr rtl="0"/>
          <a:r>
            <a:rPr lang="en-ZA" sz="1600" b="1" dirty="0" smtClean="0"/>
            <a:t>   LDV’s</a:t>
          </a:r>
          <a:endParaRPr lang="en-US" sz="1600" dirty="0"/>
        </a:p>
      </dgm:t>
    </dgm:pt>
    <dgm:pt modelId="{AF2F96BA-0BD5-447E-95CA-9FDD60B05ED4}" type="parTrans" cxnId="{7DD35105-B8B3-44B9-B5D2-B74A3DAD917A}">
      <dgm:prSet/>
      <dgm:spPr/>
      <dgm:t>
        <a:bodyPr/>
        <a:lstStyle/>
        <a:p>
          <a:endParaRPr lang="en-US" sz="1600"/>
        </a:p>
      </dgm:t>
    </dgm:pt>
    <dgm:pt modelId="{A3694D06-66EC-4E4E-A436-D0A7623A3466}" type="sibTrans" cxnId="{7DD35105-B8B3-44B9-B5D2-B74A3DAD917A}">
      <dgm:prSet/>
      <dgm:spPr/>
      <dgm:t>
        <a:bodyPr/>
        <a:lstStyle/>
        <a:p>
          <a:endParaRPr lang="en-US" sz="1600"/>
        </a:p>
      </dgm:t>
    </dgm:pt>
    <dgm:pt modelId="{6864117F-27C6-4331-B7A6-5B29BEC349CB}">
      <dgm:prSet custT="1"/>
      <dgm:spPr/>
      <dgm:t>
        <a:bodyPr/>
        <a:lstStyle/>
        <a:p>
          <a:pPr rtl="0"/>
          <a:endParaRPr lang="en-ZA" sz="1600" b="1" dirty="0"/>
        </a:p>
      </dgm:t>
    </dgm:pt>
    <dgm:pt modelId="{C75CCC63-60E0-4A3D-BA52-CA078B806084}" type="parTrans" cxnId="{5FD2F28B-ADC4-475A-8DBC-7606017DF913}">
      <dgm:prSet/>
      <dgm:spPr/>
      <dgm:t>
        <a:bodyPr/>
        <a:lstStyle/>
        <a:p>
          <a:endParaRPr lang="en-US" sz="1600"/>
        </a:p>
      </dgm:t>
    </dgm:pt>
    <dgm:pt modelId="{F2FFDACF-D252-4169-8157-E9E9CA9EF158}" type="sibTrans" cxnId="{5FD2F28B-ADC4-475A-8DBC-7606017DF913}">
      <dgm:prSet/>
      <dgm:spPr/>
      <dgm:t>
        <a:bodyPr/>
        <a:lstStyle/>
        <a:p>
          <a:endParaRPr lang="en-US" sz="1600"/>
        </a:p>
      </dgm:t>
    </dgm:pt>
    <dgm:pt modelId="{E47334BF-354F-4465-8622-4C3A94AA2A2B}">
      <dgm:prSet custT="1"/>
      <dgm:spPr/>
      <dgm:t>
        <a:bodyPr/>
        <a:lstStyle/>
        <a:p>
          <a:pPr rtl="0"/>
          <a:r>
            <a:rPr lang="en-ZA" sz="1600" b="1" dirty="0" smtClean="0"/>
            <a:t>   etc</a:t>
          </a:r>
          <a:endParaRPr lang="en-US" sz="1600" dirty="0"/>
        </a:p>
      </dgm:t>
    </dgm:pt>
    <dgm:pt modelId="{A53617AD-B108-4715-A97B-E8357801FCFF}" type="parTrans" cxnId="{C483BA01-8D04-42C4-89E1-AAAF96CC9DE8}">
      <dgm:prSet/>
      <dgm:spPr/>
      <dgm:t>
        <a:bodyPr/>
        <a:lstStyle/>
        <a:p>
          <a:endParaRPr lang="en-US" sz="1600"/>
        </a:p>
      </dgm:t>
    </dgm:pt>
    <dgm:pt modelId="{44590359-DBCD-4E84-9CE1-EC1ABEA7E078}" type="sibTrans" cxnId="{C483BA01-8D04-42C4-89E1-AAAF96CC9DE8}">
      <dgm:prSet/>
      <dgm:spPr/>
      <dgm:t>
        <a:bodyPr/>
        <a:lstStyle/>
        <a:p>
          <a:endParaRPr lang="en-US" sz="1600"/>
        </a:p>
      </dgm:t>
    </dgm:pt>
    <dgm:pt modelId="{7F06439A-05A9-4CDF-B269-630B4988CED2}" type="pres">
      <dgm:prSet presAssocID="{BAA3DB9A-F2B7-4BB9-9592-A2D941D3F6A5}" presName="linear" presStyleCnt="0">
        <dgm:presLayoutVars>
          <dgm:animLvl val="lvl"/>
          <dgm:resizeHandles val="exact"/>
        </dgm:presLayoutVars>
      </dgm:prSet>
      <dgm:spPr/>
      <dgm:t>
        <a:bodyPr/>
        <a:lstStyle/>
        <a:p>
          <a:endParaRPr lang="en-US"/>
        </a:p>
      </dgm:t>
    </dgm:pt>
    <dgm:pt modelId="{841CCE9E-2D6C-4D29-B11E-663B78D01FB8}" type="pres">
      <dgm:prSet presAssocID="{CBA7B395-71E6-4A32-B450-A7410BD5697A}" presName="parentText" presStyleLbl="node1" presStyleIdx="0" presStyleCnt="13">
        <dgm:presLayoutVars>
          <dgm:chMax val="0"/>
          <dgm:bulletEnabled val="1"/>
        </dgm:presLayoutVars>
      </dgm:prSet>
      <dgm:spPr/>
      <dgm:t>
        <a:bodyPr/>
        <a:lstStyle/>
        <a:p>
          <a:endParaRPr lang="en-US"/>
        </a:p>
      </dgm:t>
    </dgm:pt>
    <dgm:pt modelId="{0FF7E81C-D786-4123-AA98-A12DEF5CD93C}" type="pres">
      <dgm:prSet presAssocID="{201992B9-84AB-40EA-ABA9-70E4A9E6C837}" presName="spacer" presStyleCnt="0"/>
      <dgm:spPr/>
    </dgm:pt>
    <dgm:pt modelId="{248D923F-B5B0-46BF-B2EE-88E7552FF07B}" type="pres">
      <dgm:prSet presAssocID="{14A6DAAF-30FC-42A8-915F-B0467BAA2BB0}" presName="parentText" presStyleLbl="node1" presStyleIdx="1" presStyleCnt="13">
        <dgm:presLayoutVars>
          <dgm:chMax val="0"/>
          <dgm:bulletEnabled val="1"/>
        </dgm:presLayoutVars>
      </dgm:prSet>
      <dgm:spPr/>
      <dgm:t>
        <a:bodyPr/>
        <a:lstStyle/>
        <a:p>
          <a:endParaRPr lang="en-US"/>
        </a:p>
      </dgm:t>
    </dgm:pt>
    <dgm:pt modelId="{5994F759-9532-4E01-9EE1-8B30CE7FEFE0}" type="pres">
      <dgm:prSet presAssocID="{BD138A2B-CA4F-4C25-8304-70A69AD4B39C}" presName="spacer" presStyleCnt="0"/>
      <dgm:spPr/>
    </dgm:pt>
    <dgm:pt modelId="{D24187AA-9CF1-4A13-878F-25C47F74E9D5}" type="pres">
      <dgm:prSet presAssocID="{D8306CE7-A8DD-4FA9-921A-971488821BA4}" presName="parentText" presStyleLbl="node1" presStyleIdx="2" presStyleCnt="13">
        <dgm:presLayoutVars>
          <dgm:chMax val="0"/>
          <dgm:bulletEnabled val="1"/>
        </dgm:presLayoutVars>
      </dgm:prSet>
      <dgm:spPr/>
      <dgm:t>
        <a:bodyPr/>
        <a:lstStyle/>
        <a:p>
          <a:endParaRPr lang="en-US"/>
        </a:p>
      </dgm:t>
    </dgm:pt>
    <dgm:pt modelId="{919B8F32-88FA-49E7-A11E-8763EA54F4F0}" type="pres">
      <dgm:prSet presAssocID="{5B05FC5C-2A50-4967-8CD8-940FD94A2571}" presName="spacer" presStyleCnt="0"/>
      <dgm:spPr/>
    </dgm:pt>
    <dgm:pt modelId="{DBFC9C2E-CA61-4B56-920F-A171515107AB}" type="pres">
      <dgm:prSet presAssocID="{F5B26BB6-1230-4C80-81ED-C2CAE81932B8}" presName="parentText" presStyleLbl="node1" presStyleIdx="3" presStyleCnt="13">
        <dgm:presLayoutVars>
          <dgm:chMax val="0"/>
          <dgm:bulletEnabled val="1"/>
        </dgm:presLayoutVars>
      </dgm:prSet>
      <dgm:spPr/>
      <dgm:t>
        <a:bodyPr/>
        <a:lstStyle/>
        <a:p>
          <a:endParaRPr lang="en-US"/>
        </a:p>
      </dgm:t>
    </dgm:pt>
    <dgm:pt modelId="{6B2FF1A6-4DB6-43B2-8637-A5545ECF5EC2}" type="pres">
      <dgm:prSet presAssocID="{115A1298-E46E-4DD8-8A0F-080A1DBA59CF}" presName="spacer" presStyleCnt="0"/>
      <dgm:spPr/>
    </dgm:pt>
    <dgm:pt modelId="{3D1E4E7F-0588-490B-B521-4DF340E8FD9D}" type="pres">
      <dgm:prSet presAssocID="{BD78CCDE-8AC4-4B1C-9922-80AC51D79B09}" presName="parentText" presStyleLbl="node1" presStyleIdx="4" presStyleCnt="13">
        <dgm:presLayoutVars>
          <dgm:chMax val="0"/>
          <dgm:bulletEnabled val="1"/>
        </dgm:presLayoutVars>
      </dgm:prSet>
      <dgm:spPr/>
      <dgm:t>
        <a:bodyPr/>
        <a:lstStyle/>
        <a:p>
          <a:endParaRPr lang="en-US"/>
        </a:p>
      </dgm:t>
    </dgm:pt>
    <dgm:pt modelId="{09876E68-AB6E-40CC-B78D-6D003C0C5AC0}" type="pres">
      <dgm:prSet presAssocID="{37A038FC-C022-4B3A-A6AD-3B1599456617}" presName="spacer" presStyleCnt="0"/>
      <dgm:spPr/>
    </dgm:pt>
    <dgm:pt modelId="{92E000FD-5F53-4B82-B7F6-F7F75E14EA20}" type="pres">
      <dgm:prSet presAssocID="{12233024-ED80-4ED4-8166-8BFE7ED2627B}" presName="parentText" presStyleLbl="node1" presStyleIdx="5" presStyleCnt="13">
        <dgm:presLayoutVars>
          <dgm:chMax val="0"/>
          <dgm:bulletEnabled val="1"/>
        </dgm:presLayoutVars>
      </dgm:prSet>
      <dgm:spPr/>
      <dgm:t>
        <a:bodyPr/>
        <a:lstStyle/>
        <a:p>
          <a:endParaRPr lang="en-US"/>
        </a:p>
      </dgm:t>
    </dgm:pt>
    <dgm:pt modelId="{F9638DBF-8CC3-491C-AFE7-306F024BD6ED}" type="pres">
      <dgm:prSet presAssocID="{F3DE01B1-DF06-486E-B36B-FE07650E6746}" presName="spacer" presStyleCnt="0"/>
      <dgm:spPr/>
    </dgm:pt>
    <dgm:pt modelId="{651845D9-4EB0-4BDE-B757-B34E28D1D7AD}" type="pres">
      <dgm:prSet presAssocID="{BB5A0701-CAFC-411F-9F13-2B98F9DD18C8}" presName="parentText" presStyleLbl="node1" presStyleIdx="6" presStyleCnt="13">
        <dgm:presLayoutVars>
          <dgm:chMax val="0"/>
          <dgm:bulletEnabled val="1"/>
        </dgm:presLayoutVars>
      </dgm:prSet>
      <dgm:spPr/>
      <dgm:t>
        <a:bodyPr/>
        <a:lstStyle/>
        <a:p>
          <a:endParaRPr lang="en-US"/>
        </a:p>
      </dgm:t>
    </dgm:pt>
    <dgm:pt modelId="{8D7F6C46-B94F-41DC-A227-5D72B4EF4B60}" type="pres">
      <dgm:prSet presAssocID="{F0E9ABF7-1DB2-426B-AFF7-A8882BCAA3C4}" presName="spacer" presStyleCnt="0"/>
      <dgm:spPr/>
    </dgm:pt>
    <dgm:pt modelId="{B771F7F5-FBE3-4213-BD80-50CF0C8165BA}" type="pres">
      <dgm:prSet presAssocID="{3219C8DE-4C29-4E99-8F39-5B19DCD45690}" presName="parentText" presStyleLbl="node1" presStyleIdx="7" presStyleCnt="13">
        <dgm:presLayoutVars>
          <dgm:chMax val="0"/>
          <dgm:bulletEnabled val="1"/>
        </dgm:presLayoutVars>
      </dgm:prSet>
      <dgm:spPr/>
      <dgm:t>
        <a:bodyPr/>
        <a:lstStyle/>
        <a:p>
          <a:endParaRPr lang="en-US"/>
        </a:p>
      </dgm:t>
    </dgm:pt>
    <dgm:pt modelId="{E18FE1EF-0F8D-4070-9311-32781B5ED2F7}" type="pres">
      <dgm:prSet presAssocID="{92E2AA30-B800-42A0-8AF3-3D393BF8B212}" presName="spacer" presStyleCnt="0"/>
      <dgm:spPr/>
    </dgm:pt>
    <dgm:pt modelId="{5F0F01D7-3509-4162-AC15-BFBCF17E5826}" type="pres">
      <dgm:prSet presAssocID="{86553A83-2232-4FDB-BB46-1A6D0E0D8619}" presName="parentText" presStyleLbl="node1" presStyleIdx="8" presStyleCnt="13">
        <dgm:presLayoutVars>
          <dgm:chMax val="0"/>
          <dgm:bulletEnabled val="1"/>
        </dgm:presLayoutVars>
      </dgm:prSet>
      <dgm:spPr/>
      <dgm:t>
        <a:bodyPr/>
        <a:lstStyle/>
        <a:p>
          <a:endParaRPr lang="en-US"/>
        </a:p>
      </dgm:t>
    </dgm:pt>
    <dgm:pt modelId="{E1542129-9384-4902-862B-0682BB11E327}" type="pres">
      <dgm:prSet presAssocID="{E5F95B27-B4F3-4BF4-8A2A-CFAE6F8E8BE4}" presName="spacer" presStyleCnt="0"/>
      <dgm:spPr/>
    </dgm:pt>
    <dgm:pt modelId="{C2C88AD8-F17D-47EF-B4F4-D3197D7F1DD9}" type="pres">
      <dgm:prSet presAssocID="{B06C2180-C0F1-41B9-A1A8-F45131311D3E}" presName="parentText" presStyleLbl="node1" presStyleIdx="9" presStyleCnt="13">
        <dgm:presLayoutVars>
          <dgm:chMax val="0"/>
          <dgm:bulletEnabled val="1"/>
        </dgm:presLayoutVars>
      </dgm:prSet>
      <dgm:spPr/>
      <dgm:t>
        <a:bodyPr/>
        <a:lstStyle/>
        <a:p>
          <a:endParaRPr lang="en-US"/>
        </a:p>
      </dgm:t>
    </dgm:pt>
    <dgm:pt modelId="{B377CE05-D358-4C65-90AE-5BFD6E363188}" type="pres">
      <dgm:prSet presAssocID="{7AECDBC1-B200-4E32-A7F1-D4A306C1A0D6}" presName="spacer" presStyleCnt="0"/>
      <dgm:spPr/>
    </dgm:pt>
    <dgm:pt modelId="{1AB898C2-5937-442C-A082-8C23C38F5D24}" type="pres">
      <dgm:prSet presAssocID="{E7F37938-A5B5-43FB-9358-D64B9A5B0B5A}" presName="parentText" presStyleLbl="node1" presStyleIdx="10" presStyleCnt="13">
        <dgm:presLayoutVars>
          <dgm:chMax val="0"/>
          <dgm:bulletEnabled val="1"/>
        </dgm:presLayoutVars>
      </dgm:prSet>
      <dgm:spPr/>
      <dgm:t>
        <a:bodyPr/>
        <a:lstStyle/>
        <a:p>
          <a:endParaRPr lang="en-US"/>
        </a:p>
      </dgm:t>
    </dgm:pt>
    <dgm:pt modelId="{BBED6A77-F413-4DF3-81CD-214B5537BDD9}" type="pres">
      <dgm:prSet presAssocID="{A3694D06-66EC-4E4E-A436-D0A7623A3466}" presName="spacer" presStyleCnt="0"/>
      <dgm:spPr/>
    </dgm:pt>
    <dgm:pt modelId="{45258D98-DF9F-40AA-81BE-5AF14B47E4C5}" type="pres">
      <dgm:prSet presAssocID="{6864117F-27C6-4331-B7A6-5B29BEC349CB}" presName="parentText" presStyleLbl="node1" presStyleIdx="11" presStyleCnt="13">
        <dgm:presLayoutVars>
          <dgm:chMax val="0"/>
          <dgm:bulletEnabled val="1"/>
        </dgm:presLayoutVars>
      </dgm:prSet>
      <dgm:spPr/>
      <dgm:t>
        <a:bodyPr/>
        <a:lstStyle/>
        <a:p>
          <a:endParaRPr lang="en-US"/>
        </a:p>
      </dgm:t>
    </dgm:pt>
    <dgm:pt modelId="{E897CAF6-5F70-4A08-A484-CBF7182D5D39}" type="pres">
      <dgm:prSet presAssocID="{F2FFDACF-D252-4169-8157-E9E9CA9EF158}" presName="spacer" presStyleCnt="0"/>
      <dgm:spPr/>
    </dgm:pt>
    <dgm:pt modelId="{EF01BEE7-E4DC-40B1-B4B2-1C720288E21C}" type="pres">
      <dgm:prSet presAssocID="{E47334BF-354F-4465-8622-4C3A94AA2A2B}" presName="parentText" presStyleLbl="node1" presStyleIdx="12" presStyleCnt="13">
        <dgm:presLayoutVars>
          <dgm:chMax val="0"/>
          <dgm:bulletEnabled val="1"/>
        </dgm:presLayoutVars>
      </dgm:prSet>
      <dgm:spPr/>
      <dgm:t>
        <a:bodyPr/>
        <a:lstStyle/>
        <a:p>
          <a:endParaRPr lang="en-US"/>
        </a:p>
      </dgm:t>
    </dgm:pt>
  </dgm:ptLst>
  <dgm:cxnLst>
    <dgm:cxn modelId="{E585944C-4C98-4C00-B2A6-1D5EB79346F4}" srcId="{BAA3DB9A-F2B7-4BB9-9592-A2D941D3F6A5}" destId="{D8306CE7-A8DD-4FA9-921A-971488821BA4}" srcOrd="2" destOrd="0" parTransId="{C607B37D-75FD-4868-B8EC-5ED5A03B88F3}" sibTransId="{5B05FC5C-2A50-4967-8CD8-940FD94A2571}"/>
    <dgm:cxn modelId="{7FE9D77F-EE8A-4B28-91C8-127CC1217C1A}" type="presOf" srcId="{E47334BF-354F-4465-8622-4C3A94AA2A2B}" destId="{EF01BEE7-E4DC-40B1-B4B2-1C720288E21C}" srcOrd="0" destOrd="0" presId="urn:microsoft.com/office/officeart/2005/8/layout/vList2"/>
    <dgm:cxn modelId="{8DF55598-8077-4A88-A081-1C5A018E0325}" srcId="{BAA3DB9A-F2B7-4BB9-9592-A2D941D3F6A5}" destId="{B06C2180-C0F1-41B9-A1A8-F45131311D3E}" srcOrd="9" destOrd="0" parTransId="{5A100804-46F0-40B1-AA36-289626184F5C}" sibTransId="{7AECDBC1-B200-4E32-A7F1-D4A306C1A0D6}"/>
    <dgm:cxn modelId="{125561BE-1EEC-4FF2-87D4-E8C7AC99159D}" srcId="{BAA3DB9A-F2B7-4BB9-9592-A2D941D3F6A5}" destId="{86553A83-2232-4FDB-BB46-1A6D0E0D8619}" srcOrd="8" destOrd="0" parTransId="{FFC32D27-7101-44A2-B639-365C0741B319}" sibTransId="{E5F95B27-B4F3-4BF4-8A2A-CFAE6F8E8BE4}"/>
    <dgm:cxn modelId="{8A82DCC5-AEFB-4977-B304-7EAC9CF6A802}" srcId="{BAA3DB9A-F2B7-4BB9-9592-A2D941D3F6A5}" destId="{CBA7B395-71E6-4A32-B450-A7410BD5697A}" srcOrd="0" destOrd="0" parTransId="{2678A44D-EEBB-41DD-A80B-B32AB0E3307A}" sibTransId="{201992B9-84AB-40EA-ABA9-70E4A9E6C837}"/>
    <dgm:cxn modelId="{CA186CEB-DA72-47BF-88FF-3DE9B745E465}" type="presOf" srcId="{86553A83-2232-4FDB-BB46-1A6D0E0D8619}" destId="{5F0F01D7-3509-4162-AC15-BFBCF17E5826}" srcOrd="0" destOrd="0" presId="urn:microsoft.com/office/officeart/2005/8/layout/vList2"/>
    <dgm:cxn modelId="{03FD12B2-E525-4A4E-8542-A37BF7AF8EC8}" srcId="{BAA3DB9A-F2B7-4BB9-9592-A2D941D3F6A5}" destId="{14A6DAAF-30FC-42A8-915F-B0467BAA2BB0}" srcOrd="1" destOrd="0" parTransId="{CF565A4D-21C6-45CF-A4D4-68F89A182EF6}" sibTransId="{BD138A2B-CA4F-4C25-8304-70A69AD4B39C}"/>
    <dgm:cxn modelId="{B345F508-29AE-4053-B8B3-31D6F02033FE}" type="presOf" srcId="{BD78CCDE-8AC4-4B1C-9922-80AC51D79B09}" destId="{3D1E4E7F-0588-490B-B521-4DF340E8FD9D}" srcOrd="0" destOrd="0" presId="urn:microsoft.com/office/officeart/2005/8/layout/vList2"/>
    <dgm:cxn modelId="{7DD35105-B8B3-44B9-B5D2-B74A3DAD917A}" srcId="{BAA3DB9A-F2B7-4BB9-9592-A2D941D3F6A5}" destId="{E7F37938-A5B5-43FB-9358-D64B9A5B0B5A}" srcOrd="10" destOrd="0" parTransId="{AF2F96BA-0BD5-447E-95CA-9FDD60B05ED4}" sibTransId="{A3694D06-66EC-4E4E-A436-D0A7623A3466}"/>
    <dgm:cxn modelId="{41F5F088-0C42-4FB1-B7B0-9C18955F0723}" type="presOf" srcId="{BB5A0701-CAFC-411F-9F13-2B98F9DD18C8}" destId="{651845D9-4EB0-4BDE-B757-B34E28D1D7AD}" srcOrd="0" destOrd="0" presId="urn:microsoft.com/office/officeart/2005/8/layout/vList2"/>
    <dgm:cxn modelId="{CB6B3AA2-56C2-41AD-B2BF-CAE260B9E4A8}" type="presOf" srcId="{BAA3DB9A-F2B7-4BB9-9592-A2D941D3F6A5}" destId="{7F06439A-05A9-4CDF-B269-630B4988CED2}" srcOrd="0" destOrd="0" presId="urn:microsoft.com/office/officeart/2005/8/layout/vList2"/>
    <dgm:cxn modelId="{B6F0AA98-302E-4671-A8F3-ED2DF3A994D8}" type="presOf" srcId="{F5B26BB6-1230-4C80-81ED-C2CAE81932B8}" destId="{DBFC9C2E-CA61-4B56-920F-A171515107AB}" srcOrd="0" destOrd="0" presId="urn:microsoft.com/office/officeart/2005/8/layout/vList2"/>
    <dgm:cxn modelId="{06323BDF-E656-442D-B657-50C03FD32947}" srcId="{BAA3DB9A-F2B7-4BB9-9592-A2D941D3F6A5}" destId="{BB5A0701-CAFC-411F-9F13-2B98F9DD18C8}" srcOrd="6" destOrd="0" parTransId="{3122289E-7E05-4851-B70E-86E4A5E263C4}" sibTransId="{F0E9ABF7-1DB2-426B-AFF7-A8882BCAA3C4}"/>
    <dgm:cxn modelId="{9679C725-78F6-424C-A550-75D232B8A2AB}" type="presOf" srcId="{14A6DAAF-30FC-42A8-915F-B0467BAA2BB0}" destId="{248D923F-B5B0-46BF-B2EE-88E7552FF07B}" srcOrd="0" destOrd="0" presId="urn:microsoft.com/office/officeart/2005/8/layout/vList2"/>
    <dgm:cxn modelId="{C483BA01-8D04-42C4-89E1-AAAF96CC9DE8}" srcId="{BAA3DB9A-F2B7-4BB9-9592-A2D941D3F6A5}" destId="{E47334BF-354F-4465-8622-4C3A94AA2A2B}" srcOrd="12" destOrd="0" parTransId="{A53617AD-B108-4715-A97B-E8357801FCFF}" sibTransId="{44590359-DBCD-4E84-9CE1-EC1ABEA7E078}"/>
    <dgm:cxn modelId="{5FD2F28B-ADC4-475A-8DBC-7606017DF913}" srcId="{BAA3DB9A-F2B7-4BB9-9592-A2D941D3F6A5}" destId="{6864117F-27C6-4331-B7A6-5B29BEC349CB}" srcOrd="11" destOrd="0" parTransId="{C75CCC63-60E0-4A3D-BA52-CA078B806084}" sibTransId="{F2FFDACF-D252-4169-8157-E9E9CA9EF158}"/>
    <dgm:cxn modelId="{BAC9F12D-9B79-4C0D-B910-559ED94C84AC}" srcId="{BAA3DB9A-F2B7-4BB9-9592-A2D941D3F6A5}" destId="{F5B26BB6-1230-4C80-81ED-C2CAE81932B8}" srcOrd="3" destOrd="0" parTransId="{395DC21B-D2FF-4837-955D-35ADACAB1C9F}" sibTransId="{115A1298-E46E-4DD8-8A0F-080A1DBA59CF}"/>
    <dgm:cxn modelId="{7E3A9EEC-F217-43F8-BBC0-E5384CAE56A6}" srcId="{BAA3DB9A-F2B7-4BB9-9592-A2D941D3F6A5}" destId="{BD78CCDE-8AC4-4B1C-9922-80AC51D79B09}" srcOrd="4" destOrd="0" parTransId="{AB57BBE6-FD94-4DFF-AE7C-8328FC7EECD8}" sibTransId="{37A038FC-C022-4B3A-A6AD-3B1599456617}"/>
    <dgm:cxn modelId="{B6B81115-4DDC-4125-B833-3F6478C13EDF}" srcId="{BAA3DB9A-F2B7-4BB9-9592-A2D941D3F6A5}" destId="{12233024-ED80-4ED4-8166-8BFE7ED2627B}" srcOrd="5" destOrd="0" parTransId="{312D8DB4-9B7A-4E9A-8E0C-93FF8345A7A4}" sibTransId="{F3DE01B1-DF06-486E-B36B-FE07650E6746}"/>
    <dgm:cxn modelId="{853E7AEB-F73D-4568-AEC8-D353E756593D}" type="presOf" srcId="{E7F37938-A5B5-43FB-9358-D64B9A5B0B5A}" destId="{1AB898C2-5937-442C-A082-8C23C38F5D24}" srcOrd="0" destOrd="0" presId="urn:microsoft.com/office/officeart/2005/8/layout/vList2"/>
    <dgm:cxn modelId="{83E36915-B9CC-484E-A763-98156C0F0C2A}" type="presOf" srcId="{3219C8DE-4C29-4E99-8F39-5B19DCD45690}" destId="{B771F7F5-FBE3-4213-BD80-50CF0C8165BA}" srcOrd="0" destOrd="0" presId="urn:microsoft.com/office/officeart/2005/8/layout/vList2"/>
    <dgm:cxn modelId="{09B15770-5D25-4267-A144-4F41D4DAFE31}" type="presOf" srcId="{B06C2180-C0F1-41B9-A1A8-F45131311D3E}" destId="{C2C88AD8-F17D-47EF-B4F4-D3197D7F1DD9}" srcOrd="0" destOrd="0" presId="urn:microsoft.com/office/officeart/2005/8/layout/vList2"/>
    <dgm:cxn modelId="{A5C22E7D-8581-4AA8-BE38-9A09FBF33496}" type="presOf" srcId="{6864117F-27C6-4331-B7A6-5B29BEC349CB}" destId="{45258D98-DF9F-40AA-81BE-5AF14B47E4C5}" srcOrd="0" destOrd="0" presId="urn:microsoft.com/office/officeart/2005/8/layout/vList2"/>
    <dgm:cxn modelId="{D6E1F7DE-C625-44B2-9B68-D4C91D1C2B02}" type="presOf" srcId="{12233024-ED80-4ED4-8166-8BFE7ED2627B}" destId="{92E000FD-5F53-4B82-B7F6-F7F75E14EA20}" srcOrd="0" destOrd="0" presId="urn:microsoft.com/office/officeart/2005/8/layout/vList2"/>
    <dgm:cxn modelId="{4E178A73-4883-4163-BC0D-4012D9B27741}" type="presOf" srcId="{D8306CE7-A8DD-4FA9-921A-971488821BA4}" destId="{D24187AA-9CF1-4A13-878F-25C47F74E9D5}" srcOrd="0" destOrd="0" presId="urn:microsoft.com/office/officeart/2005/8/layout/vList2"/>
    <dgm:cxn modelId="{4352DD14-DC9D-443B-BAC4-E7CD593BA91B}" type="presOf" srcId="{CBA7B395-71E6-4A32-B450-A7410BD5697A}" destId="{841CCE9E-2D6C-4D29-B11E-663B78D01FB8}" srcOrd="0" destOrd="0" presId="urn:microsoft.com/office/officeart/2005/8/layout/vList2"/>
    <dgm:cxn modelId="{6E940B98-F8F9-4CAB-8E8E-626A5C6E999E}" srcId="{BAA3DB9A-F2B7-4BB9-9592-A2D941D3F6A5}" destId="{3219C8DE-4C29-4E99-8F39-5B19DCD45690}" srcOrd="7" destOrd="0" parTransId="{1E3EBC6A-8661-477B-ADA8-FE4E2D673275}" sibTransId="{92E2AA30-B800-42A0-8AF3-3D393BF8B212}"/>
    <dgm:cxn modelId="{E5CEA797-D5E0-4F35-8668-19B0FB5BFA56}" type="presParOf" srcId="{7F06439A-05A9-4CDF-B269-630B4988CED2}" destId="{841CCE9E-2D6C-4D29-B11E-663B78D01FB8}" srcOrd="0" destOrd="0" presId="urn:microsoft.com/office/officeart/2005/8/layout/vList2"/>
    <dgm:cxn modelId="{FA8D16AC-7F05-482D-ADFD-9312808AF81A}" type="presParOf" srcId="{7F06439A-05A9-4CDF-B269-630B4988CED2}" destId="{0FF7E81C-D786-4123-AA98-A12DEF5CD93C}" srcOrd="1" destOrd="0" presId="urn:microsoft.com/office/officeart/2005/8/layout/vList2"/>
    <dgm:cxn modelId="{8E075E4E-8AE4-429A-8BA0-6C548E0971C0}" type="presParOf" srcId="{7F06439A-05A9-4CDF-B269-630B4988CED2}" destId="{248D923F-B5B0-46BF-B2EE-88E7552FF07B}" srcOrd="2" destOrd="0" presId="urn:microsoft.com/office/officeart/2005/8/layout/vList2"/>
    <dgm:cxn modelId="{2FD78344-1332-48E9-96C0-9175094AD45B}" type="presParOf" srcId="{7F06439A-05A9-4CDF-B269-630B4988CED2}" destId="{5994F759-9532-4E01-9EE1-8B30CE7FEFE0}" srcOrd="3" destOrd="0" presId="urn:microsoft.com/office/officeart/2005/8/layout/vList2"/>
    <dgm:cxn modelId="{9AE80710-C09E-4C87-8FAA-45E174F7DDDF}" type="presParOf" srcId="{7F06439A-05A9-4CDF-B269-630B4988CED2}" destId="{D24187AA-9CF1-4A13-878F-25C47F74E9D5}" srcOrd="4" destOrd="0" presId="urn:microsoft.com/office/officeart/2005/8/layout/vList2"/>
    <dgm:cxn modelId="{98B7386C-9DF5-4CA8-9EDF-96261DC6919B}" type="presParOf" srcId="{7F06439A-05A9-4CDF-B269-630B4988CED2}" destId="{919B8F32-88FA-49E7-A11E-8763EA54F4F0}" srcOrd="5" destOrd="0" presId="urn:microsoft.com/office/officeart/2005/8/layout/vList2"/>
    <dgm:cxn modelId="{6D0D4A5E-1D1D-4962-95CB-F1604476DE07}" type="presParOf" srcId="{7F06439A-05A9-4CDF-B269-630B4988CED2}" destId="{DBFC9C2E-CA61-4B56-920F-A171515107AB}" srcOrd="6" destOrd="0" presId="urn:microsoft.com/office/officeart/2005/8/layout/vList2"/>
    <dgm:cxn modelId="{C7081B01-194E-455F-9710-8410AEE4DB94}" type="presParOf" srcId="{7F06439A-05A9-4CDF-B269-630B4988CED2}" destId="{6B2FF1A6-4DB6-43B2-8637-A5545ECF5EC2}" srcOrd="7" destOrd="0" presId="urn:microsoft.com/office/officeart/2005/8/layout/vList2"/>
    <dgm:cxn modelId="{3CF98B7E-D50B-4FB2-A9C7-E0CA93766AAC}" type="presParOf" srcId="{7F06439A-05A9-4CDF-B269-630B4988CED2}" destId="{3D1E4E7F-0588-490B-B521-4DF340E8FD9D}" srcOrd="8" destOrd="0" presId="urn:microsoft.com/office/officeart/2005/8/layout/vList2"/>
    <dgm:cxn modelId="{2FC9D5DC-155A-4FA6-B2B8-B99B2AE43511}" type="presParOf" srcId="{7F06439A-05A9-4CDF-B269-630B4988CED2}" destId="{09876E68-AB6E-40CC-B78D-6D003C0C5AC0}" srcOrd="9" destOrd="0" presId="urn:microsoft.com/office/officeart/2005/8/layout/vList2"/>
    <dgm:cxn modelId="{9DA7504C-E536-40D6-B055-B783DA422996}" type="presParOf" srcId="{7F06439A-05A9-4CDF-B269-630B4988CED2}" destId="{92E000FD-5F53-4B82-B7F6-F7F75E14EA20}" srcOrd="10" destOrd="0" presId="urn:microsoft.com/office/officeart/2005/8/layout/vList2"/>
    <dgm:cxn modelId="{9EA64732-EF1B-4919-A13D-81D56CF0BDD4}" type="presParOf" srcId="{7F06439A-05A9-4CDF-B269-630B4988CED2}" destId="{F9638DBF-8CC3-491C-AFE7-306F024BD6ED}" srcOrd="11" destOrd="0" presId="urn:microsoft.com/office/officeart/2005/8/layout/vList2"/>
    <dgm:cxn modelId="{7B6DF93F-1957-4167-875D-19F6ADE971BC}" type="presParOf" srcId="{7F06439A-05A9-4CDF-B269-630B4988CED2}" destId="{651845D9-4EB0-4BDE-B757-B34E28D1D7AD}" srcOrd="12" destOrd="0" presId="urn:microsoft.com/office/officeart/2005/8/layout/vList2"/>
    <dgm:cxn modelId="{7138DDC3-3E36-45A3-A63F-EC37FF29FC4A}" type="presParOf" srcId="{7F06439A-05A9-4CDF-B269-630B4988CED2}" destId="{8D7F6C46-B94F-41DC-A227-5D72B4EF4B60}" srcOrd="13" destOrd="0" presId="urn:microsoft.com/office/officeart/2005/8/layout/vList2"/>
    <dgm:cxn modelId="{E36A3D0D-02AF-4CBD-B5EC-21A19B0473AA}" type="presParOf" srcId="{7F06439A-05A9-4CDF-B269-630B4988CED2}" destId="{B771F7F5-FBE3-4213-BD80-50CF0C8165BA}" srcOrd="14" destOrd="0" presId="urn:microsoft.com/office/officeart/2005/8/layout/vList2"/>
    <dgm:cxn modelId="{64CBF91F-18FC-495F-8D32-B8C49349E528}" type="presParOf" srcId="{7F06439A-05A9-4CDF-B269-630B4988CED2}" destId="{E18FE1EF-0F8D-4070-9311-32781B5ED2F7}" srcOrd="15" destOrd="0" presId="urn:microsoft.com/office/officeart/2005/8/layout/vList2"/>
    <dgm:cxn modelId="{D88929DE-4C6C-4321-B985-21E286FB9651}" type="presParOf" srcId="{7F06439A-05A9-4CDF-B269-630B4988CED2}" destId="{5F0F01D7-3509-4162-AC15-BFBCF17E5826}" srcOrd="16" destOrd="0" presId="urn:microsoft.com/office/officeart/2005/8/layout/vList2"/>
    <dgm:cxn modelId="{50EB556C-4CCA-41E1-B575-44BB9E0E93EF}" type="presParOf" srcId="{7F06439A-05A9-4CDF-B269-630B4988CED2}" destId="{E1542129-9384-4902-862B-0682BB11E327}" srcOrd="17" destOrd="0" presId="urn:microsoft.com/office/officeart/2005/8/layout/vList2"/>
    <dgm:cxn modelId="{ED648FFB-34D1-4DC4-8250-6CF1E638D754}" type="presParOf" srcId="{7F06439A-05A9-4CDF-B269-630B4988CED2}" destId="{C2C88AD8-F17D-47EF-B4F4-D3197D7F1DD9}" srcOrd="18" destOrd="0" presId="urn:microsoft.com/office/officeart/2005/8/layout/vList2"/>
    <dgm:cxn modelId="{73050067-1099-426D-89A3-7275C0A3709E}" type="presParOf" srcId="{7F06439A-05A9-4CDF-B269-630B4988CED2}" destId="{B377CE05-D358-4C65-90AE-5BFD6E363188}" srcOrd="19" destOrd="0" presId="urn:microsoft.com/office/officeart/2005/8/layout/vList2"/>
    <dgm:cxn modelId="{98849010-53AF-4FA2-9F7D-BBA4A416BC96}" type="presParOf" srcId="{7F06439A-05A9-4CDF-B269-630B4988CED2}" destId="{1AB898C2-5937-442C-A082-8C23C38F5D24}" srcOrd="20" destOrd="0" presId="urn:microsoft.com/office/officeart/2005/8/layout/vList2"/>
    <dgm:cxn modelId="{966DAB31-633E-4470-BA0F-59825852AF0B}" type="presParOf" srcId="{7F06439A-05A9-4CDF-B269-630B4988CED2}" destId="{BBED6A77-F413-4DF3-81CD-214B5537BDD9}" srcOrd="21" destOrd="0" presId="urn:microsoft.com/office/officeart/2005/8/layout/vList2"/>
    <dgm:cxn modelId="{1B3B4FF1-2346-4C11-9AA3-CB779C68D9DC}" type="presParOf" srcId="{7F06439A-05A9-4CDF-B269-630B4988CED2}" destId="{45258D98-DF9F-40AA-81BE-5AF14B47E4C5}" srcOrd="22" destOrd="0" presId="urn:microsoft.com/office/officeart/2005/8/layout/vList2"/>
    <dgm:cxn modelId="{3BD9BBCA-7DBE-4137-9BF4-07EA7F14ADE3}" type="presParOf" srcId="{7F06439A-05A9-4CDF-B269-630B4988CED2}" destId="{E897CAF6-5F70-4A08-A484-CBF7182D5D39}" srcOrd="23" destOrd="0" presId="urn:microsoft.com/office/officeart/2005/8/layout/vList2"/>
    <dgm:cxn modelId="{9A28D7B0-73E2-41DF-B9F7-FA752994DA8D}" type="presParOf" srcId="{7F06439A-05A9-4CDF-B269-630B4988CED2}" destId="{EF01BEE7-E4DC-40B1-B4B2-1C720288E21C}" srcOrd="24"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0.png"/></Relationships>
</file>

<file path=ppt/drawings/drawing1.xml><?xml version="1.0" encoding="utf-8"?>
<c:userShapes xmlns:c="http://schemas.openxmlformats.org/drawingml/2006/chart">
  <cdr:relSizeAnchor xmlns:cdr="http://schemas.openxmlformats.org/drawingml/2006/chartDrawing">
    <cdr:from>
      <cdr:x>0</cdr:x>
      <cdr:y>0</cdr:y>
    </cdr:from>
    <cdr:to>
      <cdr:x>0</cdr:x>
      <cdr:y>0</cdr:y>
    </cdr:to>
    <cdr:grpSp>
      <cdr:nvGrpSpPr>
        <cdr:cNvPr id="2" name="Group 1"/>
        <cdr:cNvGrpSpPr/>
      </cdr:nvGrpSpPr>
      <cdr:grpSpPr>
        <a:xfrm xmlns:a="http://schemas.openxmlformats.org/drawingml/2006/main">
          <a:off x="0" y="0"/>
          <a:ext cx="0" cy="0"/>
          <a:chOff x="0" y="0"/>
          <a:chExt cx="0" cy="0"/>
        </a:xfrm>
      </cdr:grpSpPr>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0995" cy="489109"/>
          </a:xfrm>
          <a:prstGeom prst="rect">
            <a:avLst/>
          </a:prstGeom>
        </p:spPr>
        <p:txBody>
          <a:bodyPr vert="horz" lIns="90463" tIns="45232" rIns="90463" bIns="45232" rtlCol="0"/>
          <a:lstStyle>
            <a:lvl1pPr algn="l">
              <a:defRPr sz="1200"/>
            </a:lvl1pPr>
          </a:lstStyle>
          <a:p>
            <a:endParaRPr lang="en-US"/>
          </a:p>
        </p:txBody>
      </p:sp>
      <p:sp>
        <p:nvSpPr>
          <p:cNvPr id="3" name="Date Placeholder 2"/>
          <p:cNvSpPr>
            <a:spLocks noGrp="1"/>
          </p:cNvSpPr>
          <p:nvPr>
            <p:ph type="dt" sz="quarter" idx="1"/>
          </p:nvPr>
        </p:nvSpPr>
        <p:spPr>
          <a:xfrm>
            <a:off x="3765916" y="0"/>
            <a:ext cx="2880995" cy="489109"/>
          </a:xfrm>
          <a:prstGeom prst="rect">
            <a:avLst/>
          </a:prstGeom>
        </p:spPr>
        <p:txBody>
          <a:bodyPr vert="horz" lIns="90463" tIns="45232" rIns="90463" bIns="45232" rtlCol="0"/>
          <a:lstStyle>
            <a:lvl1pPr algn="r">
              <a:defRPr sz="1200"/>
            </a:lvl1pPr>
          </a:lstStyle>
          <a:p>
            <a:fld id="{17A77CA4-5A26-418C-928D-DC38DD8AD0BF}" type="datetimeFigureOut">
              <a:rPr lang="en-US" smtClean="0"/>
              <a:pPr/>
              <a:t>11/25/2009</a:t>
            </a:fld>
            <a:endParaRPr lang="en-US"/>
          </a:p>
        </p:txBody>
      </p:sp>
      <p:sp>
        <p:nvSpPr>
          <p:cNvPr id="4" name="Footer Placeholder 3"/>
          <p:cNvSpPr>
            <a:spLocks noGrp="1"/>
          </p:cNvSpPr>
          <p:nvPr>
            <p:ph type="ftr" sz="quarter" idx="2"/>
          </p:nvPr>
        </p:nvSpPr>
        <p:spPr>
          <a:xfrm>
            <a:off x="1" y="9291369"/>
            <a:ext cx="2880995" cy="489109"/>
          </a:xfrm>
          <a:prstGeom prst="rect">
            <a:avLst/>
          </a:prstGeom>
        </p:spPr>
        <p:txBody>
          <a:bodyPr vert="horz" lIns="90463" tIns="45232" rIns="90463" bIns="45232" rtlCol="0" anchor="b"/>
          <a:lstStyle>
            <a:lvl1pPr algn="l">
              <a:defRPr sz="1200"/>
            </a:lvl1pPr>
          </a:lstStyle>
          <a:p>
            <a:endParaRPr lang="en-US"/>
          </a:p>
        </p:txBody>
      </p:sp>
      <p:sp>
        <p:nvSpPr>
          <p:cNvPr id="5" name="Slide Number Placeholder 4"/>
          <p:cNvSpPr>
            <a:spLocks noGrp="1"/>
          </p:cNvSpPr>
          <p:nvPr>
            <p:ph type="sldNum" sz="quarter" idx="3"/>
          </p:nvPr>
        </p:nvSpPr>
        <p:spPr>
          <a:xfrm>
            <a:off x="3765916" y="9291369"/>
            <a:ext cx="2880995" cy="489109"/>
          </a:xfrm>
          <a:prstGeom prst="rect">
            <a:avLst/>
          </a:prstGeom>
        </p:spPr>
        <p:txBody>
          <a:bodyPr vert="horz" lIns="90463" tIns="45232" rIns="90463" bIns="45232" rtlCol="0" anchor="b"/>
          <a:lstStyle>
            <a:lvl1pPr algn="r">
              <a:defRPr sz="1200"/>
            </a:lvl1pPr>
          </a:lstStyle>
          <a:p>
            <a:fld id="{391D1E21-31E1-4DE2-91BA-D7F45986AAD3}"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0995" cy="489109"/>
          </a:xfrm>
          <a:prstGeom prst="rect">
            <a:avLst/>
          </a:prstGeom>
        </p:spPr>
        <p:txBody>
          <a:bodyPr vert="horz" lIns="90463" tIns="45232" rIns="90463" bIns="45232" rtlCol="0"/>
          <a:lstStyle>
            <a:lvl1pPr algn="l">
              <a:defRPr sz="1200"/>
            </a:lvl1pPr>
          </a:lstStyle>
          <a:p>
            <a:endParaRPr lang="en-US"/>
          </a:p>
        </p:txBody>
      </p:sp>
      <p:sp>
        <p:nvSpPr>
          <p:cNvPr id="3" name="Date Placeholder 2"/>
          <p:cNvSpPr>
            <a:spLocks noGrp="1"/>
          </p:cNvSpPr>
          <p:nvPr>
            <p:ph type="dt" idx="1"/>
          </p:nvPr>
        </p:nvSpPr>
        <p:spPr>
          <a:xfrm>
            <a:off x="3765916" y="0"/>
            <a:ext cx="2880995" cy="489109"/>
          </a:xfrm>
          <a:prstGeom prst="rect">
            <a:avLst/>
          </a:prstGeom>
        </p:spPr>
        <p:txBody>
          <a:bodyPr vert="horz" lIns="90463" tIns="45232" rIns="90463" bIns="45232" rtlCol="0"/>
          <a:lstStyle>
            <a:lvl1pPr algn="r">
              <a:defRPr sz="1200"/>
            </a:lvl1pPr>
          </a:lstStyle>
          <a:p>
            <a:fld id="{E59CE0CE-7E16-4FE7-AE57-724E757EAEF9}" type="datetimeFigureOut">
              <a:rPr lang="en-US" smtClean="0"/>
              <a:pPr/>
              <a:t>11/25/2009</a:t>
            </a:fld>
            <a:endParaRPr lang="en-US"/>
          </a:p>
        </p:txBody>
      </p:sp>
      <p:sp>
        <p:nvSpPr>
          <p:cNvPr id="4" name="Slide Image Placeholder 3"/>
          <p:cNvSpPr>
            <a:spLocks noGrp="1" noRot="1" noChangeAspect="1"/>
          </p:cNvSpPr>
          <p:nvPr>
            <p:ph type="sldImg" idx="2"/>
          </p:nvPr>
        </p:nvSpPr>
        <p:spPr>
          <a:xfrm>
            <a:off x="877888" y="733425"/>
            <a:ext cx="4892675" cy="3670300"/>
          </a:xfrm>
          <a:prstGeom prst="rect">
            <a:avLst/>
          </a:prstGeom>
          <a:noFill/>
          <a:ln w="12700">
            <a:solidFill>
              <a:prstClr val="black"/>
            </a:solidFill>
          </a:ln>
        </p:spPr>
        <p:txBody>
          <a:bodyPr vert="horz" lIns="90463" tIns="45232" rIns="90463" bIns="45232" rtlCol="0" anchor="ctr"/>
          <a:lstStyle/>
          <a:p>
            <a:endParaRPr lang="en-US"/>
          </a:p>
        </p:txBody>
      </p:sp>
      <p:sp>
        <p:nvSpPr>
          <p:cNvPr id="5" name="Notes Placeholder 4"/>
          <p:cNvSpPr>
            <a:spLocks noGrp="1"/>
          </p:cNvSpPr>
          <p:nvPr>
            <p:ph type="body" sz="quarter" idx="3"/>
          </p:nvPr>
        </p:nvSpPr>
        <p:spPr>
          <a:xfrm>
            <a:off x="664845" y="4646533"/>
            <a:ext cx="5318760" cy="4401979"/>
          </a:xfrm>
          <a:prstGeom prst="rect">
            <a:avLst/>
          </a:prstGeom>
        </p:spPr>
        <p:txBody>
          <a:bodyPr vert="horz" lIns="90463" tIns="45232" rIns="90463" bIns="4523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291369"/>
            <a:ext cx="2880995" cy="489109"/>
          </a:xfrm>
          <a:prstGeom prst="rect">
            <a:avLst/>
          </a:prstGeom>
        </p:spPr>
        <p:txBody>
          <a:bodyPr vert="horz" lIns="90463" tIns="45232" rIns="90463" bIns="45232" rtlCol="0" anchor="b"/>
          <a:lstStyle>
            <a:lvl1pPr algn="l">
              <a:defRPr sz="1200"/>
            </a:lvl1pPr>
          </a:lstStyle>
          <a:p>
            <a:endParaRPr lang="en-US"/>
          </a:p>
        </p:txBody>
      </p:sp>
      <p:sp>
        <p:nvSpPr>
          <p:cNvPr id="7" name="Slide Number Placeholder 6"/>
          <p:cNvSpPr>
            <a:spLocks noGrp="1"/>
          </p:cNvSpPr>
          <p:nvPr>
            <p:ph type="sldNum" sz="quarter" idx="5"/>
          </p:nvPr>
        </p:nvSpPr>
        <p:spPr>
          <a:xfrm>
            <a:off x="3765916" y="9291369"/>
            <a:ext cx="2880995" cy="489109"/>
          </a:xfrm>
          <a:prstGeom prst="rect">
            <a:avLst/>
          </a:prstGeom>
        </p:spPr>
        <p:txBody>
          <a:bodyPr vert="horz" lIns="90463" tIns="45232" rIns="90463" bIns="45232" rtlCol="0" anchor="b"/>
          <a:lstStyle>
            <a:lvl1pPr algn="r">
              <a:defRPr sz="1200"/>
            </a:lvl1pPr>
          </a:lstStyle>
          <a:p>
            <a:fld id="{75C5ED17-03FB-4DB8-A22A-17A7A5E85B9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NB remember to have a chair to stand on</a:t>
            </a:r>
          </a:p>
          <a:p>
            <a:endParaRPr lang="en-ZA" dirty="0" smtClean="0"/>
          </a:p>
          <a:p>
            <a:r>
              <a:rPr lang="en-ZA" dirty="0" smtClean="0"/>
              <a:t>Make sure to take the CRITICAL FACTORS BOOK with you </a:t>
            </a:r>
          </a:p>
          <a:p>
            <a:endParaRPr lang="en-ZA" dirty="0" smtClean="0"/>
          </a:p>
          <a:p>
            <a:r>
              <a:rPr lang="en-ZA" dirty="0" smtClean="0"/>
              <a:t>An engineer with a PhD in engineering</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An industry in Crisis -- Quote from Duncan McLeod, Financial Mail, 28 March 2008 -- </a:t>
            </a:r>
            <a:r>
              <a:rPr lang="en-US" dirty="0" smtClean="0"/>
              <a:t>Seven years and half a billion dollars  -- Dow Chemicals Company -- $400 million – Nike -- Disney -- $878 million </a:t>
            </a:r>
          </a:p>
          <a:p>
            <a:r>
              <a:rPr lang="en-US" dirty="0" smtClean="0"/>
              <a:t>-- </a:t>
            </a:r>
            <a:r>
              <a:rPr lang="en-ZA" dirty="0" smtClean="0"/>
              <a:t>70% of business IT projects fail</a:t>
            </a:r>
            <a:r>
              <a:rPr lang="en-ZA" baseline="0" dirty="0" smtClean="0"/>
              <a:t> outright – another 20% materially fail to meet the business expectation – 70% of BPR projects fail and 90% of strategic plans fail to deliver</a:t>
            </a:r>
            <a:endParaRPr lang="en-ZA" dirty="0" smtClean="0"/>
          </a:p>
          <a:p>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459">
              <a:defRPr/>
            </a:pPr>
            <a:r>
              <a:rPr lang="en-US" dirty="0" smtClean="0"/>
              <a:t>Professor Richard Nolan states that "I.T. is the next corporate disaster waiting to happen”</a:t>
            </a:r>
          </a:p>
          <a:p>
            <a:pPr defTabSz="904459">
              <a:defRPr/>
            </a:pPr>
            <a:r>
              <a:rPr lang="en-ZA" dirty="0" smtClean="0"/>
              <a:t>And</a:t>
            </a:r>
            <a:r>
              <a:rPr lang="en-ZA" baseline="0" dirty="0" smtClean="0"/>
              <a:t> postulates that soon there will be an Enron level corporate failure</a:t>
            </a:r>
          </a:p>
          <a:p>
            <a:pPr defTabSz="904459">
              <a:defRPr/>
            </a:pPr>
            <a:r>
              <a:rPr lang="en-ZA" baseline="0" dirty="0" smtClean="0"/>
              <a:t>Do you remember </a:t>
            </a:r>
            <a:r>
              <a:rPr lang="en-ZA" baseline="0" dirty="0" err="1" smtClean="0"/>
              <a:t>Fedsure</a:t>
            </a:r>
            <a:r>
              <a:rPr lang="en-ZA" baseline="0" dirty="0" smtClean="0"/>
              <a:t> Health – tell the story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45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634">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There is a fundamental difference in approach when one designs a bridge NOT TO FALL DOWN</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What is not an engineering approach?</a:t>
            </a:r>
            <a:r>
              <a:rPr lang="en-ZA" baseline="0" dirty="0" smtClean="0"/>
              <a:t> – Dramatically w</a:t>
            </a:r>
            <a:r>
              <a:rPr lang="en-ZA" dirty="0" smtClean="0"/>
              <a:t>alk</a:t>
            </a:r>
            <a:r>
              <a:rPr lang="en-ZA" baseline="0" dirty="0" smtClean="0"/>
              <a:t> to chair – did this ever happen to you? –</a:t>
            </a:r>
          </a:p>
          <a:p>
            <a:endParaRPr lang="en-ZA" baseline="0" dirty="0" smtClean="0"/>
          </a:p>
          <a:p>
            <a:r>
              <a:rPr lang="en-ZA" baseline="0" dirty="0" smtClean="0"/>
              <a:t>WHEN SLEEPING</a:t>
            </a:r>
          </a:p>
          <a:p>
            <a:endParaRPr lang="en-ZA" baseline="0" dirty="0" smtClean="0"/>
          </a:p>
          <a:p>
            <a:r>
              <a:rPr lang="en-ZA" baseline="0" dirty="0" smtClean="0"/>
              <a:t> when </a:t>
            </a:r>
            <a:r>
              <a:rPr lang="en-ZA" baseline="0" dirty="0" err="1" smtClean="0"/>
              <a:t>i</a:t>
            </a:r>
            <a:r>
              <a:rPr lang="en-ZA" baseline="0" dirty="0" smtClean="0"/>
              <a:t> was a child </a:t>
            </a:r>
            <a:r>
              <a:rPr lang="en-ZA" baseline="0" dirty="0" err="1" smtClean="0"/>
              <a:t>i</a:t>
            </a:r>
            <a:r>
              <a:rPr lang="en-ZA" baseline="0" dirty="0" smtClean="0"/>
              <a:t> used to dream that </a:t>
            </a:r>
            <a:r>
              <a:rPr lang="en-ZA" baseline="0" dirty="0" err="1" smtClean="0"/>
              <a:t>i</a:t>
            </a:r>
            <a:r>
              <a:rPr lang="en-ZA" baseline="0" dirty="0" smtClean="0"/>
              <a:t> would stand on a chair and flap my arms and fly around the room --</a:t>
            </a:r>
            <a:r>
              <a:rPr lang="en-ZA" baseline="0" dirty="0" err="1" smtClean="0"/>
              <a:t>i</a:t>
            </a:r>
            <a:r>
              <a:rPr lang="en-ZA" baseline="0" dirty="0" smtClean="0"/>
              <a:t> have to say that that is NOT an engineering approach – as much as </a:t>
            </a:r>
            <a:r>
              <a:rPr lang="en-ZA" baseline="0" dirty="0" err="1" smtClean="0"/>
              <a:t>i</a:t>
            </a:r>
            <a:r>
              <a:rPr lang="en-ZA" baseline="0" dirty="0" smtClean="0"/>
              <a:t> may be convinced </a:t>
            </a:r>
            <a:r>
              <a:rPr lang="en-ZA" baseline="0" dirty="0" err="1" smtClean="0"/>
              <a:t>i</a:t>
            </a:r>
            <a:r>
              <a:rPr lang="en-ZA" baseline="0" dirty="0" smtClean="0"/>
              <a:t> can fly </a:t>
            </a:r>
            <a:r>
              <a:rPr lang="en-ZA" baseline="0" dirty="0" err="1" smtClean="0"/>
              <a:t>i</a:t>
            </a:r>
            <a:r>
              <a:rPr lang="en-ZA" baseline="0" dirty="0" smtClean="0"/>
              <a:t> have to say to you that were </a:t>
            </a:r>
            <a:r>
              <a:rPr lang="en-ZA" baseline="0" dirty="0" err="1" smtClean="0"/>
              <a:t>i</a:t>
            </a:r>
            <a:r>
              <a:rPr lang="en-ZA" baseline="0" dirty="0" smtClean="0"/>
              <a:t> to stand on top of a skyscraper and flap my arms and jump </a:t>
            </a:r>
            <a:r>
              <a:rPr lang="en-ZA" baseline="0" dirty="0" err="1" smtClean="0"/>
              <a:t>i</a:t>
            </a:r>
            <a:r>
              <a:rPr lang="en-ZA" baseline="0" dirty="0" smtClean="0"/>
              <a:t> would hit the ground at great speed and almost certainly die – that is NOT an engineering approach and yet many seem to think they can use software to do things magically – many are hypnotized and mesmerized by IT – are you? </a:t>
            </a:r>
            <a:r>
              <a:rPr lang="en-ZA" b="1" baseline="0" dirty="0" smtClean="0">
                <a:solidFill>
                  <a:srgbClr val="FF0000"/>
                </a:solidFill>
              </a:rPr>
              <a:t>CLICK for rabbit out of the hat</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45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AD76CC4-FF3A-4565-8B7B-BD7A8BE9AEEC}" type="slidenum">
              <a:rPr lang="en-US"/>
              <a:pPr fontAlgn="base">
                <a:spcBef>
                  <a:spcPct val="0"/>
                </a:spcBef>
                <a:spcAft>
                  <a:spcPct val="0"/>
                </a:spcAft>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WHAT CAUSES IT FAILURE?</a:t>
            </a:r>
          </a:p>
          <a:p>
            <a:endParaRPr lang="en-ZA" dirty="0" smtClean="0"/>
          </a:p>
          <a:p>
            <a:r>
              <a:rPr lang="en-ZA" dirty="0" smtClean="0"/>
              <a:t>Since 1993, analysed in 2003, course,</a:t>
            </a:r>
            <a:r>
              <a:rPr lang="en-ZA" baseline="0" dirty="0" smtClean="0"/>
              <a:t> book</a:t>
            </a:r>
            <a:endParaRPr lang="en-ZA" dirty="0" smtClean="0"/>
          </a:p>
          <a:p>
            <a:endParaRPr lang="en-ZA" dirty="0" smtClean="0"/>
          </a:p>
          <a:p>
            <a:r>
              <a:rPr lang="en-ZA" dirty="0" smtClean="0"/>
              <a:t>Sustainable versus</a:t>
            </a:r>
            <a:r>
              <a:rPr lang="en-ZA" baseline="0" dirty="0" smtClean="0"/>
              <a:t> experimentation</a:t>
            </a:r>
          </a:p>
          <a:p>
            <a:endParaRPr lang="en-ZA" baseline="0" dirty="0" smtClean="0"/>
          </a:p>
          <a:p>
            <a:r>
              <a:rPr lang="en-ZA" baseline="0" dirty="0" smtClean="0"/>
              <a:t>People</a:t>
            </a:r>
            <a:endParaRPr lang="en-ZA" dirty="0" smtClean="0"/>
          </a:p>
          <a:p>
            <a:endParaRPr lang="en-ZA" dirty="0" smtClean="0"/>
          </a:p>
          <a:p>
            <a:r>
              <a:rPr lang="en-ZA" dirty="0" smtClean="0"/>
              <a:t>The factors causing IT failure – in 1993 I</a:t>
            </a:r>
            <a:r>
              <a:rPr lang="en-ZA" baseline="0" dirty="0" smtClean="0"/>
              <a:t> became aware of the high failure rate of IT projects and started to talk about it – as a consequence </a:t>
            </a:r>
            <a:r>
              <a:rPr lang="en-ZA" baseline="0" dirty="0" err="1" smtClean="0"/>
              <a:t>i</a:t>
            </a:r>
            <a:r>
              <a:rPr lang="en-ZA" baseline="0" dirty="0" smtClean="0"/>
              <a:t> was asked to investigate many failed or failing projects and to help to turn them around – over the years </a:t>
            </a:r>
            <a:r>
              <a:rPr lang="en-ZA" baseline="0" dirty="0" err="1" smtClean="0"/>
              <a:t>i</a:t>
            </a:r>
            <a:r>
              <a:rPr lang="en-ZA" baseline="0" dirty="0" smtClean="0"/>
              <a:t> built up a large catalogue of the factors causing failure – in 2003 </a:t>
            </a:r>
            <a:r>
              <a:rPr lang="en-ZA" baseline="0" dirty="0" err="1" smtClean="0"/>
              <a:t>i</a:t>
            </a:r>
            <a:r>
              <a:rPr lang="en-ZA" baseline="0" dirty="0" smtClean="0"/>
              <a:t> undertook a critical issues analysis of the factors causing failure and arrived at a list of seven critical factors causing failure together with the critical factors for success which then became the subject of a course and subsequently a book – HOLD UP THE BOOK – since then </a:t>
            </a:r>
            <a:r>
              <a:rPr lang="en-ZA" baseline="0" dirty="0" err="1" smtClean="0"/>
              <a:t>i</a:t>
            </a:r>
            <a:r>
              <a:rPr lang="en-ZA" baseline="0" dirty="0" smtClean="0"/>
              <a:t> have advised many clients and led a number of significant projects and consistently validated the basic analysis</a:t>
            </a:r>
          </a:p>
          <a:p>
            <a:r>
              <a:rPr lang="en-ZA" baseline="0" dirty="0" smtClean="0"/>
              <a:t>The biggest single factor causing failure is Mythology at 30% followed by lack of executive custody and inappropriate governance at 25%</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NB People</a:t>
            </a:r>
          </a:p>
          <a:p>
            <a:endParaRPr lang="en-ZA" dirty="0" smtClean="0"/>
          </a:p>
          <a:p>
            <a:r>
              <a:rPr lang="en-ZA" dirty="0" smtClean="0"/>
              <a:t>KEEP IT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A gun is neither</a:t>
            </a:r>
            <a:r>
              <a:rPr lang="en-ZA" baseline="0" dirty="0" smtClean="0"/>
              <a:t> good nor bad</a:t>
            </a:r>
          </a:p>
          <a:p>
            <a:r>
              <a:rPr lang="en-ZA" baseline="0" dirty="0" smtClean="0"/>
              <a:t>If it is held by a person you regard as good and pointed at a person you regard as bad the gun is good</a:t>
            </a:r>
          </a:p>
          <a:p>
            <a:r>
              <a:rPr lang="en-ZA" baseline="0" dirty="0" smtClean="0"/>
              <a:t>BUT if it is pointed at YOU it is always BAD!</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b="1" smtClean="0">
                <a:solidFill>
                  <a:srgbClr val="00B0F0"/>
                </a:solidFill>
              </a:rPr>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2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FF9C57-D330-4301-9A32-9C7CDB0D4710}" type="slidenum">
              <a:rPr lang="en-US"/>
              <a:pPr fontAlgn="base">
                <a:spcBef>
                  <a:spcPct val="0"/>
                </a:spcBef>
                <a:spcAft>
                  <a:spcPct val="0"/>
                </a:spcAft>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In considering what </a:t>
            </a:r>
            <a:r>
              <a:rPr lang="en-ZA" dirty="0" err="1" smtClean="0"/>
              <a:t>i</a:t>
            </a:r>
            <a:r>
              <a:rPr lang="en-ZA" dirty="0" smtClean="0"/>
              <a:t> have learned as an engineer with considerable</a:t>
            </a:r>
            <a:r>
              <a:rPr lang="en-ZA" baseline="0" dirty="0" smtClean="0"/>
              <a:t> experience of the practical application of information technology </a:t>
            </a:r>
            <a:r>
              <a:rPr lang="en-ZA" baseline="0" dirty="0" err="1" smtClean="0"/>
              <a:t>i</a:t>
            </a:r>
            <a:r>
              <a:rPr lang="en-ZA" baseline="0" dirty="0" smtClean="0"/>
              <a:t> eventually realized about ten years ago that </a:t>
            </a:r>
          </a:p>
          <a:p>
            <a:r>
              <a:rPr lang="en-ZA" baseline="0" dirty="0" smtClean="0"/>
              <a:t>ENGINEERS DO NOT DESIGN BRIDGES TO STAND UP – click</a:t>
            </a:r>
          </a:p>
          <a:p>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Make it work</a:t>
            </a:r>
          </a:p>
          <a:p>
            <a:endParaRPr lang="en-ZA" dirty="0" smtClean="0"/>
          </a:p>
          <a:p>
            <a:r>
              <a:rPr lang="en-ZA" dirty="0" smtClean="0"/>
              <a:t> It is all in a name</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35DF64-DE4A-40B9-A9A9-0C7F712444CF}" type="slidenum">
              <a:rPr lang="en-US"/>
              <a:pPr fontAlgn="base">
                <a:spcBef>
                  <a:spcPct val="0"/>
                </a:spcBef>
                <a:spcAft>
                  <a:spcPct val="0"/>
                </a:spcAft>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3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3FA8B6-C124-41C2-96BE-6D0BF1B86A02}"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6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64D3E0-CC5E-4877-9C8F-79971BBF7F7E}" type="slidenum">
              <a:rPr lang="en-US" smtClean="0"/>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D13078-2516-48BB-ACA3-37E80C767F1A}" type="slidenum">
              <a:rPr lang="en-US" smtClean="0"/>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9EE2EED-C587-4B10-A55C-7AF6318DD4C3}" type="slidenum">
              <a:rPr lang="en-US" smtClean="0"/>
              <a:pPr/>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EFACB9-1B4A-418E-892F-42DFEBF854CF}" type="slidenum">
              <a:rPr lang="en-US" smtClean="0"/>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E578B02-C46B-487B-9AF0-D19818605DEC}" type="slidenum">
              <a:rPr lang="en-US" smtClean="0"/>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28FEA4-6089-4B11-9EDF-820B36A781A3}" type="slidenum">
              <a:rPr lang="en-US" smtClean="0"/>
              <a:pPr/>
              <a:t>38</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45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baseline="0" dirty="0" smtClean="0"/>
              <a:t>Who remembers this bridge collapse in Minneapolis in the middle of 2007?  Within minutes it was front page news around the world – we do NOT expect bridges to fall down – if we did there would not have been anyone on that bridge that day!</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45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45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45</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46</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47</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45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45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There is a fundamental difference in approach when one designs a bridge NOT TO FALL DOWN</a:t>
            </a:r>
          </a:p>
          <a:p>
            <a:endParaRPr lang="en-ZA" dirty="0" smtClean="0"/>
          </a:p>
          <a:p>
            <a:r>
              <a:rPr lang="en-ZA" dirty="0" smtClean="0"/>
              <a:t>Contrast this with the IT paradigm</a:t>
            </a:r>
            <a:r>
              <a:rPr lang="en-ZA" baseline="0" dirty="0" smtClean="0"/>
              <a:t> which could be called “designed to fail”</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45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45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45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45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45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45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45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45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45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45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KEEP SHORT AND SIMPLE</a:t>
            </a:r>
          </a:p>
          <a:p>
            <a:endParaRPr lang="en-ZA" dirty="0" smtClean="0"/>
          </a:p>
          <a:p>
            <a:r>
              <a:rPr lang="en-ZA" dirty="0" smtClean="0"/>
              <a:t>MY FATHER</a:t>
            </a:r>
          </a:p>
          <a:p>
            <a:endParaRPr lang="en-ZA" dirty="0" smtClean="0"/>
          </a:p>
          <a:p>
            <a:r>
              <a:rPr lang="en-ZA" dirty="0" smtClean="0"/>
              <a:t>How did </a:t>
            </a:r>
            <a:r>
              <a:rPr lang="en-ZA" dirty="0" err="1" smtClean="0"/>
              <a:t>i</a:t>
            </a:r>
            <a:r>
              <a:rPr lang="en-ZA" dirty="0" smtClean="0"/>
              <a:t> get involved with computers? – my father</a:t>
            </a:r>
            <a:r>
              <a:rPr lang="en-ZA" baseline="0" dirty="0" smtClean="0"/>
              <a:t> was a visionary </a:t>
            </a:r>
            <a:r>
              <a:rPr lang="en-ZA" dirty="0" smtClean="0"/>
              <a:t>-- In</a:t>
            </a:r>
            <a:r>
              <a:rPr lang="en-ZA" baseline="0" dirty="0" smtClean="0"/>
              <a:t> 1981, having gathered over 7,000 pages of research data for my PhD the University mainframe did not have space to store even one page of data.  My father purchased me one of the first desktop PC’s in the days of the Apple and Apricot and 123, etc – at a cost of R12,000 two and a half times my research grants! – I very quickly discovered that there was a HUGE gap between what the salesman told me the computer could do and getting it to do it – so, in that respect, NOTHING HAS CHANGED </a:t>
            </a:r>
            <a:r>
              <a:rPr lang="en-ZA" baseline="0" dirty="0" smtClean="0">
                <a:sym typeface="Wingdings" pitchFamily="2" charset="2"/>
              </a:rPr>
              <a:t> -- I then put myself through a self taught computer science programme and learned to program, learned to type and finally wrote an award winning PhD thesis –</a:t>
            </a:r>
            <a:r>
              <a:rPr lang="en-US" baseline="0" dirty="0" smtClean="0">
                <a:sym typeface="Wingdings" pitchFamily="2" charset="2"/>
              </a:rPr>
              <a:t> at the same time I computerized my father’s investment consulting business and </a:t>
            </a:r>
            <a:r>
              <a:rPr lang="en-US" b="1" baseline="0" dirty="0" smtClean="0">
                <a:sym typeface="Wingdings" pitchFamily="2" charset="2"/>
              </a:rPr>
              <a:t>we were able to double turnover in twelve months and create an enduring revenue stream that lasted for over ten years because we were able to do things that much larger businesses were not able to do </a:t>
            </a:r>
            <a:r>
              <a:rPr lang="en-US" baseline="0" dirty="0" smtClean="0">
                <a:sym typeface="Wingdings" pitchFamily="2" charset="2"/>
              </a:rPr>
              <a:t>– it was then that I began to understand that the strategic application of information technology COULD deliver great value and one of my greatest frustrations is the extent to which few businesses achieve this potential – the rest of this presentation is about lessons I have learned that I hope will help YOU to make a difference in your business with IT</a:t>
            </a:r>
            <a:endParaRPr lang="en-ZA"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45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D13078-2516-48BB-ACA3-37E80C767F1A}" type="slidenum">
              <a:rPr lang="en-US" smtClean="0"/>
              <a:pPr/>
              <a:t>61</a:t>
            </a:fld>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66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634">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KEEP SHORT AND SIMPLE</a:t>
            </a:r>
          </a:p>
          <a:p>
            <a:endParaRPr lang="en-ZA" dirty="0" smtClean="0"/>
          </a:p>
          <a:p>
            <a:r>
              <a:rPr lang="en-ZA" dirty="0" smtClean="0"/>
              <a:t>MY FATHER</a:t>
            </a:r>
          </a:p>
          <a:p>
            <a:endParaRPr lang="en-ZA" dirty="0" smtClean="0"/>
          </a:p>
          <a:p>
            <a:r>
              <a:rPr lang="en-ZA" dirty="0" smtClean="0"/>
              <a:t>How did </a:t>
            </a:r>
            <a:r>
              <a:rPr lang="en-ZA" dirty="0" err="1" smtClean="0"/>
              <a:t>i</a:t>
            </a:r>
            <a:r>
              <a:rPr lang="en-ZA" dirty="0" smtClean="0"/>
              <a:t> get involved with computers? – my father</a:t>
            </a:r>
            <a:r>
              <a:rPr lang="en-ZA" baseline="0" dirty="0" smtClean="0"/>
              <a:t> was a visionary </a:t>
            </a:r>
            <a:r>
              <a:rPr lang="en-ZA" dirty="0" smtClean="0"/>
              <a:t>-- In</a:t>
            </a:r>
            <a:r>
              <a:rPr lang="en-ZA" baseline="0" dirty="0" smtClean="0"/>
              <a:t> 1981, having gathered over 7,000 pages of research data for my PhD the University mainframe did not have space to store even one page of data.  My father purchased me one of the first desktop PC’s in the days of the Apple and Apricot and 123, etc – at a cost of R12,000 two and a half times my research grants! – I very quickly discovered that there was a HUGE gap between what the salesman told me the computer could do and getting it to do it – so, in that respect, NOTHING HAS CHANGED </a:t>
            </a:r>
            <a:r>
              <a:rPr lang="en-ZA" baseline="0" dirty="0" smtClean="0">
                <a:sym typeface="Wingdings" pitchFamily="2" charset="2"/>
              </a:rPr>
              <a:t> -- I then put myself through a self taught computer science programme and learned to program, learned to type and finally wrote an award winning PhD thesis –</a:t>
            </a:r>
            <a:r>
              <a:rPr lang="en-US" baseline="0" dirty="0" smtClean="0">
                <a:sym typeface="Wingdings" pitchFamily="2" charset="2"/>
              </a:rPr>
              <a:t> at the same time I computerized my father’s investment consulting business and </a:t>
            </a:r>
            <a:r>
              <a:rPr lang="en-US" b="1" baseline="0" dirty="0" smtClean="0">
                <a:sym typeface="Wingdings" pitchFamily="2" charset="2"/>
              </a:rPr>
              <a:t>we were able to double turnover in twelve months and create an enduring revenue stream that lasted for over ten years because we were able to do things that much larger businesses were not able to do </a:t>
            </a:r>
            <a:r>
              <a:rPr lang="en-US" baseline="0" dirty="0" smtClean="0">
                <a:sym typeface="Wingdings" pitchFamily="2" charset="2"/>
              </a:rPr>
              <a:t>– it was then that I began to understand that the strategic application of information technology COULD deliver great value and one of my greatest frustrations is the extent to which few businesses achieve this potential – the rest of this presentation is about lessons I have learned that I hope will help YOU to make a difference in your business with IT</a:t>
            </a:r>
            <a:endParaRPr lang="en-ZA"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11/25/2009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11/25/2009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11/25/2009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11/25/2009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22E1FD-0495-4CEC-9417-0AF5BB47E6DA}" type="datetimeFigureOut">
              <a:rPr lang="en-US" smtClean="0"/>
              <a:pPr/>
              <a:t>11/25/2009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22E1FD-0495-4CEC-9417-0AF5BB47E6DA}" type="datetimeFigureOut">
              <a:rPr lang="en-US" smtClean="0"/>
              <a:pPr/>
              <a:t>11/25/2009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22E1FD-0495-4CEC-9417-0AF5BB47E6DA}" type="datetimeFigureOut">
              <a:rPr lang="en-US" smtClean="0"/>
              <a:pPr/>
              <a:t>11/25/2009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22E1FD-0495-4CEC-9417-0AF5BB47E6DA}" type="datetimeFigureOut">
              <a:rPr lang="en-US" smtClean="0"/>
              <a:pPr/>
              <a:t>11/25/2009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22E1FD-0495-4CEC-9417-0AF5BB47E6DA}" type="datetimeFigureOut">
              <a:rPr lang="en-US" smtClean="0"/>
              <a:pPr/>
              <a:t>11/25/2009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22E1FD-0495-4CEC-9417-0AF5BB47E6DA}" type="datetimeFigureOut">
              <a:rPr lang="en-US" smtClean="0"/>
              <a:pPr/>
              <a:t>11/25/2009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22E1FD-0495-4CEC-9417-0AF5BB47E6DA}" type="datetimeFigureOut">
              <a:rPr lang="en-US" smtClean="0"/>
              <a:pPr/>
              <a:t>11/25/2009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7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22E1FD-0495-4CEC-9417-0AF5BB47E6DA}" type="datetimeFigureOut">
              <a:rPr lang="en-US" smtClean="0"/>
              <a:pPr/>
              <a:t>11/25/2009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9D035-6A94-4569-9779-E840D39ECC0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2.jpe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hyperlink" Target="mailto:James@JamesARobertson.com" TargetMode="External"/><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6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7158" y="214290"/>
            <a:ext cx="6429420" cy="785817"/>
          </a:xfrm>
        </p:spPr>
        <p:txBody>
          <a:bodyPr>
            <a:noAutofit/>
          </a:bodyPr>
          <a:lstStyle/>
          <a:p>
            <a:pPr algn="l"/>
            <a:r>
              <a:rPr lang="en-ZA" sz="2400" b="1" dirty="0" smtClean="0">
                <a:solidFill>
                  <a:srgbClr val="002060"/>
                </a:solidFill>
              </a:rPr>
              <a:t>A strategic approach to corporate planning, management and governance</a:t>
            </a:r>
            <a:endParaRPr lang="en-US" sz="2400" b="1" dirty="0">
              <a:solidFill>
                <a:srgbClr val="002060"/>
              </a:solidFill>
            </a:endParaRPr>
          </a:p>
        </p:txBody>
      </p:sp>
      <p:sp>
        <p:nvSpPr>
          <p:cNvPr id="3" name="Subtitle 2"/>
          <p:cNvSpPr>
            <a:spLocks noGrp="1"/>
          </p:cNvSpPr>
          <p:nvPr>
            <p:ph type="subTitle" idx="1"/>
          </p:nvPr>
        </p:nvSpPr>
        <p:spPr/>
        <p:txBody>
          <a:bodyPr/>
          <a:lstStyle/>
          <a:p>
            <a:endParaRPr lang="en-US"/>
          </a:p>
        </p:txBody>
      </p:sp>
      <p:pic>
        <p:nvPicPr>
          <p:cNvPr id="7" name="Picture 6" descr="iStock_000004319108Medium.jpg"/>
          <p:cNvPicPr>
            <a:picLocks noChangeAspect="1"/>
          </p:cNvPicPr>
          <p:nvPr/>
        </p:nvPicPr>
        <p:blipFill>
          <a:blip r:embed="rId3" cstate="print"/>
          <a:stretch>
            <a:fillRect/>
          </a:stretch>
        </p:blipFill>
        <p:spPr>
          <a:xfrm>
            <a:off x="0" y="1428736"/>
            <a:ext cx="9144000" cy="5445476"/>
          </a:xfrm>
          <a:prstGeom prst="rect">
            <a:avLst/>
          </a:prstGeom>
        </p:spPr>
      </p:pic>
      <p:sp>
        <p:nvSpPr>
          <p:cNvPr id="9" name="TextBox 8"/>
          <p:cNvSpPr txBox="1"/>
          <p:nvPr/>
        </p:nvSpPr>
        <p:spPr>
          <a:xfrm>
            <a:off x="2143108" y="1500174"/>
            <a:ext cx="4929222" cy="584775"/>
          </a:xfrm>
          <a:prstGeom prst="rect">
            <a:avLst/>
          </a:prstGeom>
          <a:noFill/>
        </p:spPr>
        <p:txBody>
          <a:bodyPr wrap="square" rtlCol="0">
            <a:spAutoFit/>
          </a:bodyPr>
          <a:lstStyle/>
          <a:p>
            <a:pPr algn="ctr"/>
            <a:r>
              <a:rPr lang="en-ZA" b="1" dirty="0" smtClean="0">
                <a:solidFill>
                  <a:srgbClr val="002060"/>
                </a:solidFill>
                <a:latin typeface="Verdana" pitchFamily="34" charset="0"/>
              </a:rPr>
              <a:t>IT Governance Conference</a:t>
            </a:r>
          </a:p>
          <a:p>
            <a:pPr algn="ctr"/>
            <a:r>
              <a:rPr lang="en-ZA" sz="1400" b="1" dirty="0" smtClean="0">
                <a:solidFill>
                  <a:srgbClr val="002060"/>
                </a:solidFill>
                <a:latin typeface="Verdana" pitchFamily="34" charset="0"/>
              </a:rPr>
              <a:t>25 November 2009</a:t>
            </a:r>
            <a:endParaRPr lang="en-US" sz="1400" b="1" dirty="0">
              <a:solidFill>
                <a:srgbClr val="002060"/>
              </a:solidFill>
              <a:latin typeface="Verdana" pitchFamily="34" charset="0"/>
            </a:endParaRPr>
          </a:p>
        </p:txBody>
      </p:sp>
      <p:sp>
        <p:nvSpPr>
          <p:cNvPr id="10" name="TextBox 9"/>
          <p:cNvSpPr txBox="1"/>
          <p:nvPr/>
        </p:nvSpPr>
        <p:spPr>
          <a:xfrm>
            <a:off x="5000628" y="5857892"/>
            <a:ext cx="4000528" cy="830997"/>
          </a:xfrm>
          <a:prstGeom prst="rect">
            <a:avLst/>
          </a:prstGeom>
          <a:noFill/>
        </p:spPr>
        <p:txBody>
          <a:bodyPr wrap="square" rtlCol="0">
            <a:spAutoFit/>
          </a:bodyPr>
          <a:lstStyle/>
          <a:p>
            <a:pPr algn="r"/>
            <a:r>
              <a:rPr lang="en-ZA" sz="1600" b="1" dirty="0" smtClean="0">
                <a:solidFill>
                  <a:srgbClr val="002060"/>
                </a:solidFill>
                <a:latin typeface="Verdana" pitchFamily="34" charset="0"/>
              </a:rPr>
              <a:t>Dr James A Robertson PrEng</a:t>
            </a:r>
          </a:p>
          <a:p>
            <a:pPr algn="r"/>
            <a:endParaRPr lang="en-ZA" sz="1600" b="1" dirty="0">
              <a:solidFill>
                <a:srgbClr val="002060"/>
              </a:solidFill>
              <a:latin typeface="Verdana" pitchFamily="34" charset="0"/>
            </a:endParaRPr>
          </a:p>
          <a:p>
            <a:pPr algn="r"/>
            <a:r>
              <a:rPr lang="en-ZA" sz="1600" b="1" dirty="0" smtClean="0">
                <a:solidFill>
                  <a:srgbClr val="002060"/>
                </a:solidFill>
                <a:latin typeface="Verdana" pitchFamily="34" charset="0"/>
              </a:rPr>
              <a:t>James@JamesARobertson.com</a:t>
            </a:r>
            <a:endParaRPr lang="en-US" sz="1600" b="1" dirty="0">
              <a:solidFill>
                <a:srgbClr val="002060"/>
              </a:solidFill>
              <a:latin typeface="Verdan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nancil Mail Cover 28 March 2003.jpg"/>
          <p:cNvPicPr>
            <a:picLocks noChangeAspect="1"/>
          </p:cNvPicPr>
          <p:nvPr/>
        </p:nvPicPr>
        <p:blipFill>
          <a:blip r:embed="rId3" cstate="print"/>
          <a:stretch>
            <a:fillRect/>
          </a:stretch>
        </p:blipFill>
        <p:spPr>
          <a:xfrm>
            <a:off x="0" y="1428736"/>
            <a:ext cx="5192359" cy="5429264"/>
          </a:xfrm>
          <a:prstGeom prst="rect">
            <a:avLst/>
          </a:prstGeom>
        </p:spPr>
      </p:pic>
      <p:sp>
        <p:nvSpPr>
          <p:cNvPr id="4" name="Rectangle 3"/>
          <p:cNvSpPr/>
          <p:nvPr/>
        </p:nvSpPr>
        <p:spPr>
          <a:xfrm>
            <a:off x="142844" y="4429132"/>
            <a:ext cx="4643470"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cstate="print"/>
          <a:srcRect/>
          <a:stretch>
            <a:fillRect/>
          </a:stretch>
        </p:blipFill>
        <p:spPr bwMode="auto">
          <a:xfrm>
            <a:off x="5143504" y="1428736"/>
            <a:ext cx="4000497" cy="3883919"/>
          </a:xfrm>
          <a:prstGeom prst="rect">
            <a:avLst/>
          </a:prstGeom>
          <a:noFill/>
          <a:ln w="9525">
            <a:noFill/>
            <a:miter lim="800000"/>
            <a:headEnd/>
            <a:tailEnd/>
          </a:ln>
          <a:effectLst/>
        </p:spPr>
      </p:pic>
      <p:grpSp>
        <p:nvGrpSpPr>
          <p:cNvPr id="11" name="Group 10"/>
          <p:cNvGrpSpPr/>
          <p:nvPr/>
        </p:nvGrpSpPr>
        <p:grpSpPr>
          <a:xfrm>
            <a:off x="4786314" y="5286388"/>
            <a:ext cx="4357686" cy="1077218"/>
            <a:chOff x="4786314" y="5286388"/>
            <a:chExt cx="4357686" cy="1077218"/>
          </a:xfrm>
        </p:grpSpPr>
        <p:sp>
          <p:nvSpPr>
            <p:cNvPr id="5" name="TextBox 4"/>
            <p:cNvSpPr txBox="1"/>
            <p:nvPr/>
          </p:nvSpPr>
          <p:spPr>
            <a:xfrm>
              <a:off x="5286380" y="5286388"/>
              <a:ext cx="3857620" cy="1077218"/>
            </a:xfrm>
            <a:prstGeom prst="rect">
              <a:avLst/>
            </a:prstGeom>
            <a:noFill/>
          </p:spPr>
          <p:txBody>
            <a:bodyPr wrap="square" rtlCol="0">
              <a:spAutoFit/>
            </a:bodyPr>
            <a:lstStyle/>
            <a:p>
              <a:r>
                <a:rPr lang="en-US" sz="1600" b="1" dirty="0" smtClean="0">
                  <a:solidFill>
                    <a:srgbClr val="002060"/>
                  </a:solidFill>
                </a:rPr>
                <a:t>“19 out of 20 E.R.P. (business system) Implementations do NOT deliver what was promised”</a:t>
              </a:r>
              <a:endParaRPr lang="en-US" sz="1600" b="1" dirty="0">
                <a:solidFill>
                  <a:srgbClr val="002060"/>
                </a:solidFill>
              </a:endParaRPr>
            </a:p>
          </p:txBody>
        </p:sp>
        <p:cxnSp>
          <p:nvCxnSpPr>
            <p:cNvPr id="10" name="Straight Arrow Connector 9"/>
            <p:cNvCxnSpPr>
              <a:stCxn id="5" idx="1"/>
            </p:cNvCxnSpPr>
            <p:nvPr/>
          </p:nvCxnSpPr>
          <p:spPr>
            <a:xfrm rot="10800000">
              <a:off x="4786314" y="5786455"/>
              <a:ext cx="500066" cy="38543"/>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grpSp>
      <p:sp>
        <p:nvSpPr>
          <p:cNvPr id="12"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An industry in crisis</a:t>
            </a:r>
            <a:endParaRPr lang="en-US" sz="2400" b="1" dirty="0">
              <a:solidFill>
                <a:schemeClr val="tx2"/>
              </a:solidFill>
            </a:endParaRPr>
          </a:p>
        </p:txBody>
      </p:sp>
      <p:sp>
        <p:nvSpPr>
          <p:cNvPr id="13" name="Rectangle 12"/>
          <p:cNvSpPr/>
          <p:nvPr/>
        </p:nvSpPr>
        <p:spPr>
          <a:xfrm>
            <a:off x="1000100" y="6715148"/>
            <a:ext cx="4143404" cy="1428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3"/>
          <p:cNvSpPr txBox="1">
            <a:spLocks noChangeArrowheads="1"/>
          </p:cNvSpPr>
          <p:nvPr/>
        </p:nvSpPr>
        <p:spPr bwMode="auto">
          <a:xfrm>
            <a:off x="5429256" y="6429396"/>
            <a:ext cx="3286148" cy="276999"/>
          </a:xfrm>
          <a:prstGeom prst="rect">
            <a:avLst/>
          </a:prstGeom>
          <a:noFill/>
          <a:ln w="9525">
            <a:noFill/>
            <a:miter lim="800000"/>
            <a:headEnd/>
            <a:tailEnd/>
          </a:ln>
        </p:spPr>
        <p:txBody>
          <a:bodyPr wrap="square">
            <a:spAutoFit/>
          </a:bodyPr>
          <a:lstStyle/>
          <a:p>
            <a:r>
              <a:rPr lang="en-US" sz="1200" dirty="0" smtClean="0"/>
              <a:t>Duncan McLeod</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2000"/>
                                        <p:tgtEl>
                                          <p:spTgt spid="11"/>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3000"/>
                                        <p:tgtEl>
                                          <p:spTgt spid="20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214282" y="2357430"/>
            <a:ext cx="8643998" cy="461665"/>
          </a:xfrm>
          <a:prstGeom prst="rect">
            <a:avLst/>
          </a:prstGeom>
          <a:noFill/>
        </p:spPr>
        <p:txBody>
          <a:bodyPr wrap="square" rtlCol="0">
            <a:spAutoFit/>
          </a:bodyPr>
          <a:lstStyle/>
          <a:p>
            <a:r>
              <a:rPr lang="en-ZA" sz="2400" b="1" dirty="0" smtClean="0">
                <a:solidFill>
                  <a:schemeClr val="tx2"/>
                </a:solidFill>
              </a:rPr>
              <a:t>“</a:t>
            </a:r>
            <a:r>
              <a:rPr lang="en-ZA" sz="2400" b="1" i="1" dirty="0" smtClean="0">
                <a:solidFill>
                  <a:schemeClr val="tx2"/>
                </a:solidFill>
              </a:rPr>
              <a:t>The next corporate disaster waiting to happen</a:t>
            </a:r>
            <a:r>
              <a:rPr lang="en-ZA" sz="2400" b="1" dirty="0" smtClean="0">
                <a:solidFill>
                  <a:schemeClr val="tx2"/>
                </a:solidFill>
              </a:rPr>
              <a:t>”</a:t>
            </a:r>
            <a:endParaRPr lang="en-US" sz="2400" b="1" dirty="0">
              <a:solidFill>
                <a:schemeClr val="tx2"/>
              </a:solidFill>
            </a:endParaRPr>
          </a:p>
        </p:txBody>
      </p:sp>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Business system failure can trash your business</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4" name="Rectangle 3"/>
          <p:cNvSpPr/>
          <p:nvPr/>
        </p:nvSpPr>
        <p:spPr>
          <a:xfrm>
            <a:off x="642910" y="6072206"/>
            <a:ext cx="1797287" cy="369332"/>
          </a:xfrm>
          <a:prstGeom prst="rect">
            <a:avLst/>
          </a:prstGeom>
        </p:spPr>
        <p:txBody>
          <a:bodyPr wrap="none">
            <a:spAutoFit/>
          </a:bodyPr>
          <a:lstStyle/>
          <a:p>
            <a:r>
              <a:rPr lang="en-US" dirty="0" smtClean="0"/>
              <a:t>Richard Nolan</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5072066" y="4071942"/>
            <a:ext cx="3695700" cy="2457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214282" y="2071678"/>
            <a:ext cx="8643998" cy="2585323"/>
          </a:xfrm>
          <a:prstGeom prst="rect">
            <a:avLst/>
          </a:prstGeom>
          <a:noFill/>
        </p:spPr>
        <p:txBody>
          <a:bodyPr wrap="square" rtlCol="0">
            <a:spAutoFit/>
          </a:bodyPr>
          <a:lstStyle/>
          <a:p>
            <a:r>
              <a:rPr lang="en-US" b="1" dirty="0" smtClean="0">
                <a:solidFill>
                  <a:schemeClr val="tx2"/>
                </a:solidFill>
              </a:rPr>
              <a:t>"Attendees of Gartner's Business Intelligence Summit in London last month were not surprised to hear that most enterprises are still failing to use business intelligence (BI) strategically. Gartner's survey of over 1300 CIOs returned some unimpressive findings about the state of BI implementations: Gartner's vice: president of research summed up the situation nicely by saying:</a:t>
            </a:r>
          </a:p>
          <a:p>
            <a:endParaRPr lang="en-US" b="1" dirty="0" smtClean="0">
              <a:solidFill>
                <a:schemeClr val="tx2"/>
              </a:solidFill>
            </a:endParaRPr>
          </a:p>
          <a:p>
            <a:r>
              <a:rPr lang="en-US" b="1" dirty="0" smtClean="0">
                <a:solidFill>
                  <a:srgbClr val="150C8E"/>
                </a:solidFill>
              </a:rPr>
              <a:t>“</a:t>
            </a:r>
            <a:r>
              <a:rPr lang="en-US" b="1" i="1" u="sng" dirty="0" smtClean="0">
                <a:solidFill>
                  <a:srgbClr val="150C8E"/>
                </a:solidFill>
              </a:rPr>
              <a:t>Most </a:t>
            </a:r>
            <a:r>
              <a:rPr lang="en-US" b="1" i="1" u="sng" dirty="0" err="1" smtClean="0">
                <a:solidFill>
                  <a:srgbClr val="150C8E"/>
                </a:solidFill>
              </a:rPr>
              <a:t>organisations</a:t>
            </a:r>
            <a:r>
              <a:rPr lang="en-US" b="1" i="1" u="sng" dirty="0" smtClean="0">
                <a:solidFill>
                  <a:srgbClr val="150C8E"/>
                </a:solidFill>
              </a:rPr>
              <a:t> are not making better decisions than they did five years ago</a:t>
            </a:r>
            <a:r>
              <a:rPr lang="en-US" b="1" dirty="0" smtClean="0">
                <a:solidFill>
                  <a:srgbClr val="150C8E"/>
                </a:solidFill>
              </a:rPr>
              <a:t>”</a:t>
            </a:r>
            <a:endParaRPr lang="en-US" b="1" u="sng" dirty="0">
              <a:solidFill>
                <a:srgbClr val="150C8E"/>
              </a:solidFill>
            </a:endParaRPr>
          </a:p>
        </p:txBody>
      </p:sp>
      <p:sp>
        <p:nvSpPr>
          <p:cNvPr id="5"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An industry characterized by failure</a:t>
            </a:r>
            <a:endParaRPr lang="en-ZA" sz="2400" b="1" dirty="0">
              <a:solidFill>
                <a:schemeClr val="tx2"/>
              </a:solidFill>
              <a:latin typeface="Verdana" pitchFamily="34" charset="0"/>
            </a:endParaRPr>
          </a:p>
        </p:txBody>
      </p:sp>
      <p:sp>
        <p:nvSpPr>
          <p:cNvPr id="4" name="TextBox 3"/>
          <p:cNvSpPr txBox="1"/>
          <p:nvPr/>
        </p:nvSpPr>
        <p:spPr>
          <a:xfrm>
            <a:off x="357158" y="6295273"/>
            <a:ext cx="6357982" cy="276999"/>
          </a:xfrm>
          <a:prstGeom prst="rect">
            <a:avLst/>
          </a:prstGeom>
          <a:noFill/>
        </p:spPr>
        <p:txBody>
          <a:bodyPr wrap="square" rtlCol="0">
            <a:spAutoFit/>
          </a:bodyPr>
          <a:lstStyle/>
          <a:p>
            <a:r>
              <a:rPr lang="en-US" sz="1200" dirty="0" smtClean="0"/>
              <a:t>Computer Business Review Africa May 2005</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fade">
                                      <p:cBhvr>
                                        <p:cTn id="11"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Extreme failures</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928802"/>
            <a:ext cx="8143932" cy="2308324"/>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Seven years and half a billion dollars  -- international chemicals company</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smtClean="0">
                <a:solidFill>
                  <a:schemeClr val="tx2"/>
                </a:solidFill>
              </a:rPr>
              <a:t>$400 million -- multinational shoe corporation</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smtClean="0">
                <a:solidFill>
                  <a:schemeClr val="tx2"/>
                </a:solidFill>
              </a:rPr>
              <a:t>Multinational entertainment giant -- $878 million</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smtClean="0">
                <a:solidFill>
                  <a:schemeClr val="tx2"/>
                </a:solidFill>
              </a:rPr>
              <a:t>Major supermarket chain -- $195 million</a:t>
            </a:r>
            <a:endParaRPr lang="en-US" dirty="0">
              <a:solidFill>
                <a:schemeClr val="tx2"/>
              </a:solidFill>
            </a:endParaRPr>
          </a:p>
        </p:txBody>
      </p:sp>
      <p:pic>
        <p:nvPicPr>
          <p:cNvPr id="6" name="Picture 5" descr="Delete Key iStock_000007206932XSmall.jpg"/>
          <p:cNvPicPr>
            <a:picLocks noChangeAspect="1"/>
          </p:cNvPicPr>
          <p:nvPr/>
        </p:nvPicPr>
        <p:blipFill>
          <a:blip r:embed="rId3" cstate="print"/>
          <a:stretch>
            <a:fillRect/>
          </a:stretch>
        </p:blipFill>
        <p:spPr>
          <a:xfrm>
            <a:off x="5357818" y="4351654"/>
            <a:ext cx="3786182" cy="2506346"/>
          </a:xfrm>
          <a:prstGeom prst="rect">
            <a:avLst/>
          </a:prstGeom>
        </p:spPr>
      </p:pic>
      <p:sp>
        <p:nvSpPr>
          <p:cNvPr id="7" name="TextBox 3"/>
          <p:cNvSpPr txBox="1">
            <a:spLocks noChangeArrowheads="1"/>
          </p:cNvSpPr>
          <p:nvPr/>
        </p:nvSpPr>
        <p:spPr bwMode="auto">
          <a:xfrm>
            <a:off x="857271" y="6357958"/>
            <a:ext cx="6643687" cy="276999"/>
          </a:xfrm>
          <a:prstGeom prst="rect">
            <a:avLst/>
          </a:prstGeom>
          <a:noFill/>
          <a:ln w="9525">
            <a:noFill/>
            <a:miter lim="800000"/>
            <a:headEnd/>
            <a:tailEnd/>
          </a:ln>
        </p:spPr>
        <p:txBody>
          <a:bodyPr>
            <a:spAutoFit/>
          </a:bodyPr>
          <a:lstStyle/>
          <a:p>
            <a:r>
              <a:rPr lang="en-US" sz="1200" dirty="0"/>
              <a:t>Professor </a:t>
            </a:r>
            <a:r>
              <a:rPr lang="en-US" sz="1200" dirty="0" smtClean="0"/>
              <a:t>Rossouw van Solms</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2000"/>
                                        <p:tgtEl>
                                          <p:spTgt spid="5">
                                            <p:txEl>
                                              <p:pRg st="2" end="2"/>
                                            </p:txEl>
                                          </p:spTgt>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2000"/>
                                        <p:tgtEl>
                                          <p:spTgt spid="5">
                                            <p:txEl>
                                              <p:pRg st="4" end="4"/>
                                            </p:txEl>
                                          </p:spTgt>
                                        </p:tgtEl>
                                      </p:cBhvr>
                                    </p:animEffect>
                                  </p:childTnLst>
                                </p:cTn>
                              </p:par>
                            </p:childTnLst>
                          </p:cTn>
                        </p:par>
                        <p:par>
                          <p:cTn id="16" fill="hold">
                            <p:stCondLst>
                              <p:cond delay="5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2000"/>
                                        <p:tgtEl>
                                          <p:spTgt spid="5">
                                            <p:txEl>
                                              <p:pRg st="6" end="6"/>
                                            </p:txEl>
                                          </p:spTgt>
                                        </p:tgtEl>
                                      </p:cBhvr>
                                    </p:animEffect>
                                  </p:childTnLst>
                                </p:cTn>
                              </p:par>
                            </p:childTnLst>
                          </p:cTn>
                        </p:par>
                        <p:par>
                          <p:cTn id="20" fill="hold">
                            <p:stCondLst>
                              <p:cond delay="7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Delete or …?</a:t>
            </a:r>
            <a:endParaRPr lang="en-ZA" sz="2400" b="1" dirty="0">
              <a:solidFill>
                <a:schemeClr val="tx2"/>
              </a:solidFill>
              <a:latin typeface="Verdana" pitchFamily="34" charset="0"/>
            </a:endParaRPr>
          </a:p>
        </p:txBody>
      </p:sp>
      <p:pic>
        <p:nvPicPr>
          <p:cNvPr id="33794" name="Picture 2"/>
          <p:cNvPicPr>
            <a:picLocks noChangeAspect="1" noChangeArrowheads="1"/>
          </p:cNvPicPr>
          <p:nvPr/>
        </p:nvPicPr>
        <p:blipFill>
          <a:blip r:embed="rId4" cstate="print"/>
          <a:srcRect/>
          <a:stretch>
            <a:fillRect/>
          </a:stretch>
        </p:blipFill>
        <p:spPr bwMode="auto">
          <a:xfrm>
            <a:off x="0" y="1428736"/>
            <a:ext cx="4057650" cy="2686050"/>
          </a:xfrm>
          <a:prstGeom prst="rect">
            <a:avLst/>
          </a:prstGeom>
          <a:noFill/>
          <a:ln w="9525">
            <a:noFill/>
            <a:miter lim="800000"/>
            <a:headEnd/>
            <a:tailEnd/>
          </a:ln>
        </p:spPr>
      </p:pic>
      <p:pic>
        <p:nvPicPr>
          <p:cNvPr id="6146" name="Picture 2"/>
          <p:cNvPicPr>
            <a:picLocks noChangeAspect="1" noChangeArrowheads="1"/>
          </p:cNvPicPr>
          <p:nvPr/>
        </p:nvPicPr>
        <p:blipFill>
          <a:blip r:embed="rId5" cstate="print"/>
          <a:srcRect/>
          <a:stretch>
            <a:fillRect/>
          </a:stretch>
        </p:blipFill>
        <p:spPr bwMode="auto">
          <a:xfrm>
            <a:off x="2500297" y="1428736"/>
            <a:ext cx="6643703" cy="4500584"/>
          </a:xfrm>
          <a:prstGeom prst="rect">
            <a:avLst/>
          </a:prstGeom>
          <a:noFill/>
          <a:ln w="9525">
            <a:noFill/>
            <a:miter lim="800000"/>
            <a:headEnd/>
            <a:tailEnd/>
          </a:ln>
        </p:spPr>
      </p:pic>
      <p:pic>
        <p:nvPicPr>
          <p:cNvPr id="11" name="Picture 2"/>
          <p:cNvPicPr>
            <a:picLocks noChangeAspect="1" noChangeArrowheads="1"/>
          </p:cNvPicPr>
          <p:nvPr/>
        </p:nvPicPr>
        <p:blipFill>
          <a:blip r:embed="rId6" cstate="print"/>
          <a:srcRect/>
          <a:stretch>
            <a:fillRect/>
          </a:stretch>
        </p:blipFill>
        <p:spPr bwMode="auto">
          <a:xfrm>
            <a:off x="2485403" y="1428736"/>
            <a:ext cx="6658597" cy="4572032"/>
          </a:xfrm>
          <a:prstGeom prst="rect">
            <a:avLst/>
          </a:prstGeom>
          <a:noFill/>
          <a:ln w="9525">
            <a:noFill/>
            <a:miter lim="800000"/>
            <a:headEnd/>
            <a:tailEnd/>
          </a:ln>
        </p:spPr>
      </p:pic>
      <p:pic>
        <p:nvPicPr>
          <p:cNvPr id="6147" name="Picture 3"/>
          <p:cNvPicPr>
            <a:picLocks noChangeAspect="1" noChangeArrowheads="1"/>
          </p:cNvPicPr>
          <p:nvPr/>
        </p:nvPicPr>
        <p:blipFill>
          <a:blip r:embed="rId7" cstate="print"/>
          <a:srcRect/>
          <a:stretch>
            <a:fillRect/>
          </a:stretch>
        </p:blipFill>
        <p:spPr bwMode="auto">
          <a:xfrm>
            <a:off x="2500298" y="1446609"/>
            <a:ext cx="6643702" cy="4500571"/>
          </a:xfrm>
          <a:prstGeom prst="rect">
            <a:avLst/>
          </a:prstGeom>
          <a:noFill/>
          <a:ln w="9525">
            <a:noFill/>
            <a:miter lim="800000"/>
            <a:headEnd/>
            <a:tailEnd/>
          </a:ln>
        </p:spPr>
      </p:pic>
      <p:pic>
        <p:nvPicPr>
          <p:cNvPr id="6148" name="Picture 4"/>
          <p:cNvPicPr>
            <a:picLocks noChangeAspect="1" noChangeArrowheads="1"/>
          </p:cNvPicPr>
          <p:nvPr/>
        </p:nvPicPr>
        <p:blipFill>
          <a:blip r:embed="rId8" cstate="print"/>
          <a:srcRect/>
          <a:stretch>
            <a:fillRect/>
          </a:stretch>
        </p:blipFill>
        <p:spPr bwMode="auto">
          <a:xfrm>
            <a:off x="2500298" y="1428736"/>
            <a:ext cx="6643703" cy="4567259"/>
          </a:xfrm>
          <a:prstGeom prst="rect">
            <a:avLst/>
          </a:prstGeom>
          <a:noFill/>
          <a:ln w="9525">
            <a:noFill/>
            <a:miter lim="800000"/>
            <a:headEnd/>
            <a:tailEnd/>
          </a:ln>
        </p:spPr>
      </p:pic>
      <p:pic>
        <p:nvPicPr>
          <p:cNvPr id="6149" name="Picture 5"/>
          <p:cNvPicPr>
            <a:picLocks noChangeAspect="1" noChangeArrowheads="1"/>
          </p:cNvPicPr>
          <p:nvPr/>
        </p:nvPicPr>
        <p:blipFill>
          <a:blip r:embed="rId9" cstate="print"/>
          <a:srcRect/>
          <a:stretch>
            <a:fillRect/>
          </a:stretch>
        </p:blipFill>
        <p:spPr bwMode="auto">
          <a:xfrm>
            <a:off x="2500298" y="1428736"/>
            <a:ext cx="6643702" cy="457362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2000"/>
                                        <p:tgtEl>
                                          <p:spTgt spid="3379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fade">
                                      <p:cBhvr>
                                        <p:cTn id="11" dur="2000"/>
                                        <p:tgtEl>
                                          <p:spTgt spid="6146"/>
                                        </p:tgtEl>
                                      </p:cBhvr>
                                    </p:animEffect>
                                  </p:childTnLst>
                                  <p:subTnLst>
                                    <p:audio>
                                      <p:cMediaNode>
                                        <p:cTn display="0" masterRel="sameClick">
                                          <p:stCondLst>
                                            <p:cond evt="begin" delay="0">
                                              <p:tn val="9"/>
                                            </p:cond>
                                          </p:stCondLst>
                                          <p:endCondLst>
                                            <p:cond evt="onStopAudio" delay="0">
                                              <p:tgtEl>
                                                <p:sldTgt/>
                                              </p:tgtEl>
                                            </p:cond>
                                          </p:endCondLst>
                                        </p:cTn>
                                        <p:tgtEl>
                                          <p:sndTgt r:embed="rId3" name="bomb.wav"/>
                                        </p:tgtEl>
                                      </p:cMediaNode>
                                    </p:audio>
                                  </p:sub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3" name="bomb.wav"/>
                                        </p:tgtEl>
                                      </p:cMediaNode>
                                    </p:audio>
                                  </p:sub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6147"/>
                                        </p:tgtEl>
                                        <p:attrNameLst>
                                          <p:attrName>style.visibility</p:attrName>
                                        </p:attrNameLst>
                                      </p:cBhvr>
                                      <p:to>
                                        <p:strVal val="visible"/>
                                      </p:to>
                                    </p:set>
                                    <p:animEffect transition="in" filter="fade">
                                      <p:cBhvr>
                                        <p:cTn id="19" dur="2000"/>
                                        <p:tgtEl>
                                          <p:spTgt spid="6147"/>
                                        </p:tgtEl>
                                      </p:cBhvr>
                                    </p:animEffect>
                                  </p:childTnLst>
                                  <p:subTnLst>
                                    <p:audio>
                                      <p:cMediaNode>
                                        <p:cTn display="0" masterRel="sameClick">
                                          <p:stCondLst>
                                            <p:cond evt="begin" delay="0">
                                              <p:tn val="17"/>
                                            </p:cond>
                                          </p:stCondLst>
                                          <p:endCondLst>
                                            <p:cond evt="onStopAudio" delay="0">
                                              <p:tgtEl>
                                                <p:sldTgt/>
                                              </p:tgtEl>
                                            </p:cond>
                                          </p:endCondLst>
                                        </p:cTn>
                                        <p:tgtEl>
                                          <p:sndTgt r:embed="rId3" name="bomb.wav"/>
                                        </p:tgtEl>
                                      </p:cMediaNode>
                                    </p:audio>
                                  </p:sub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6148"/>
                                        </p:tgtEl>
                                        <p:attrNameLst>
                                          <p:attrName>style.visibility</p:attrName>
                                        </p:attrNameLst>
                                      </p:cBhvr>
                                      <p:to>
                                        <p:strVal val="visible"/>
                                      </p:to>
                                    </p:set>
                                    <p:animEffect transition="in" filter="fade">
                                      <p:cBhvr>
                                        <p:cTn id="23" dur="2000"/>
                                        <p:tgtEl>
                                          <p:spTgt spid="6148"/>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6149"/>
                                        </p:tgtEl>
                                        <p:attrNameLst>
                                          <p:attrName>style.visibility</p:attrName>
                                        </p:attrNameLst>
                                      </p:cBhvr>
                                      <p:to>
                                        <p:strVal val="visible"/>
                                      </p:to>
                                    </p:set>
                                    <p:animEffect transition="in" filter="fade">
                                      <p:cBhvr>
                                        <p:cTn id="27" dur="50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or refurbish?</a:t>
            </a:r>
            <a:endParaRPr lang="en-ZA" sz="2400" b="1" dirty="0">
              <a:solidFill>
                <a:schemeClr val="tx2"/>
              </a:solidFill>
              <a:latin typeface="Verdana" pitchFamily="34" charset="0"/>
            </a:endParaRPr>
          </a:p>
        </p:txBody>
      </p:sp>
      <p:pic>
        <p:nvPicPr>
          <p:cNvPr id="4" name="Picture 3" descr="Platinum Place Before (12).JPG"/>
          <p:cNvPicPr/>
          <p:nvPr/>
        </p:nvPicPr>
        <p:blipFill>
          <a:blip r:embed="rId3" cstate="print"/>
          <a:stretch>
            <a:fillRect/>
          </a:stretch>
        </p:blipFill>
        <p:spPr>
          <a:xfrm flipH="1">
            <a:off x="285720" y="1643050"/>
            <a:ext cx="2857520" cy="2428892"/>
          </a:xfrm>
          <a:prstGeom prst="rect">
            <a:avLst/>
          </a:prstGeom>
        </p:spPr>
      </p:pic>
      <p:pic>
        <p:nvPicPr>
          <p:cNvPr id="5" name="Picture 4" descr="1st Floor 004.jpg"/>
          <p:cNvPicPr/>
          <p:nvPr/>
        </p:nvPicPr>
        <p:blipFill>
          <a:blip r:embed="rId4" cstate="print"/>
          <a:stretch>
            <a:fillRect/>
          </a:stretch>
        </p:blipFill>
        <p:spPr>
          <a:xfrm flipH="1">
            <a:off x="6000760" y="1643050"/>
            <a:ext cx="2928958" cy="2428892"/>
          </a:xfrm>
          <a:prstGeom prst="rect">
            <a:avLst/>
          </a:prstGeom>
        </p:spPr>
      </p:pic>
      <p:pic>
        <p:nvPicPr>
          <p:cNvPr id="7" name="Picture 6" descr="Site Manager 012.jpg"/>
          <p:cNvPicPr/>
          <p:nvPr/>
        </p:nvPicPr>
        <p:blipFill>
          <a:blip r:embed="rId5" cstate="print"/>
          <a:stretch>
            <a:fillRect/>
          </a:stretch>
        </p:blipFill>
        <p:spPr>
          <a:xfrm flipH="1">
            <a:off x="285719" y="4071942"/>
            <a:ext cx="2857520" cy="2143140"/>
          </a:xfrm>
          <a:prstGeom prst="rect">
            <a:avLst/>
          </a:prstGeom>
        </p:spPr>
      </p:pic>
      <p:pic>
        <p:nvPicPr>
          <p:cNvPr id="8" name="Picture 7" descr="Walling 006.jpg"/>
          <p:cNvPicPr/>
          <p:nvPr/>
        </p:nvPicPr>
        <p:blipFill>
          <a:blip r:embed="rId6" cstate="print"/>
          <a:stretch>
            <a:fillRect/>
          </a:stretch>
        </p:blipFill>
        <p:spPr>
          <a:xfrm>
            <a:off x="3143240" y="4071942"/>
            <a:ext cx="2857520" cy="2143140"/>
          </a:xfrm>
          <a:prstGeom prst="rect">
            <a:avLst/>
          </a:prstGeom>
        </p:spPr>
      </p:pic>
      <p:pic>
        <p:nvPicPr>
          <p:cNvPr id="9" name="Picture 8" descr="120 End Street Show Unit (3).JPG"/>
          <p:cNvPicPr/>
          <p:nvPr/>
        </p:nvPicPr>
        <p:blipFill>
          <a:blip r:embed="rId7" cstate="print"/>
          <a:stretch>
            <a:fillRect/>
          </a:stretch>
        </p:blipFill>
        <p:spPr>
          <a:xfrm>
            <a:off x="6000760" y="4071942"/>
            <a:ext cx="2928958" cy="2143140"/>
          </a:xfrm>
          <a:prstGeom prst="rect">
            <a:avLst/>
          </a:prstGeom>
        </p:spPr>
      </p:pic>
      <p:pic>
        <p:nvPicPr>
          <p:cNvPr id="10" name="Picture 3"/>
          <p:cNvPicPr>
            <a:picLocks noChangeAspect="1" noChangeArrowheads="1"/>
          </p:cNvPicPr>
          <p:nvPr/>
        </p:nvPicPr>
        <p:blipFill>
          <a:blip r:embed="rId8" cstate="print"/>
          <a:srcRect/>
          <a:stretch>
            <a:fillRect/>
          </a:stretch>
        </p:blipFill>
        <p:spPr bwMode="auto">
          <a:xfrm>
            <a:off x="3143240" y="1643050"/>
            <a:ext cx="2857520" cy="242760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01995148Medium Bloukrans Bridge Cropped.jpg"/>
          <p:cNvPicPr>
            <a:picLocks noChangeAspect="1"/>
          </p:cNvPicPr>
          <p:nvPr/>
        </p:nvPicPr>
        <p:blipFill>
          <a:blip r:embed="rId3" cstate="print"/>
          <a:stretch>
            <a:fillRect/>
          </a:stretch>
        </p:blipFill>
        <p:spPr>
          <a:xfrm>
            <a:off x="0" y="1428736"/>
            <a:ext cx="9144000" cy="5429264"/>
          </a:xfrm>
          <a:prstGeom prst="rect">
            <a:avLst/>
          </a:prstGeom>
        </p:spPr>
      </p:pic>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There is a need for a new approach</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ew York Skyline iStock_000003300022Medium.jpg"/>
          <p:cNvPicPr>
            <a:picLocks noChangeAspect="1"/>
          </p:cNvPicPr>
          <p:nvPr/>
        </p:nvPicPr>
        <p:blipFill>
          <a:blip r:embed="rId3" cstate="print"/>
          <a:stretch>
            <a:fillRect/>
          </a:stretch>
        </p:blipFill>
        <p:spPr>
          <a:xfrm>
            <a:off x="0" y="1433508"/>
            <a:ext cx="9144000" cy="5424492"/>
          </a:xfrm>
          <a:prstGeom prst="rect">
            <a:avLst/>
          </a:prstGeom>
        </p:spPr>
      </p:pic>
      <p:pic>
        <p:nvPicPr>
          <p:cNvPr id="10" name="Picture 9" descr="Blood -- iStock_000001889851Medium.jpg"/>
          <p:cNvPicPr>
            <a:picLocks noChangeAspect="1"/>
          </p:cNvPicPr>
          <p:nvPr/>
        </p:nvPicPr>
        <p:blipFill>
          <a:blip r:embed="rId4" cstate="print"/>
          <a:stretch>
            <a:fillRect/>
          </a:stretch>
        </p:blipFill>
        <p:spPr>
          <a:xfrm>
            <a:off x="0" y="1428736"/>
            <a:ext cx="9144000" cy="5429264"/>
          </a:xfrm>
          <a:prstGeom prst="rect">
            <a:avLst/>
          </a:prstGeom>
        </p:spPr>
      </p:pic>
      <p:pic>
        <p:nvPicPr>
          <p:cNvPr id="4" name="Picture 3" descr="Magician -- Rabbit out of a hat iStock_000006578072Small.jpg"/>
          <p:cNvPicPr>
            <a:picLocks noChangeAspect="1"/>
          </p:cNvPicPr>
          <p:nvPr/>
        </p:nvPicPr>
        <p:blipFill>
          <a:blip r:embed="rId5" cstate="print"/>
          <a:stretch>
            <a:fillRect/>
          </a:stretch>
        </p:blipFill>
        <p:spPr>
          <a:xfrm>
            <a:off x="2786050" y="1428736"/>
            <a:ext cx="4035234" cy="5429264"/>
          </a:xfrm>
          <a:prstGeom prst="rect">
            <a:avLst/>
          </a:prstGeom>
        </p:spPr>
      </p:pic>
      <p:sp>
        <p:nvSpPr>
          <p:cNvPr id="8"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What is NOT an engineering approach?</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print"/>
          <a:srcRect/>
          <a:stretch>
            <a:fillRect/>
          </a:stretch>
        </p:blipFill>
        <p:spPr bwMode="auto">
          <a:xfrm>
            <a:off x="5072066" y="1428736"/>
            <a:ext cx="4071934" cy="5212502"/>
          </a:xfrm>
          <a:prstGeom prst="rect">
            <a:avLst/>
          </a:prstGeom>
          <a:noFill/>
          <a:ln w="9525">
            <a:noFill/>
            <a:miter lim="800000"/>
            <a:headEnd/>
            <a:tailEnd/>
          </a:ln>
        </p:spPr>
      </p:pic>
      <p:sp>
        <p:nvSpPr>
          <p:cNvPr id="4" name="Rectangle 3"/>
          <p:cNvSpPr/>
          <p:nvPr/>
        </p:nvSpPr>
        <p:spPr>
          <a:xfrm>
            <a:off x="6286512" y="3643314"/>
            <a:ext cx="1428760" cy="71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57158" y="1643050"/>
            <a:ext cx="4643470" cy="2862322"/>
          </a:xfrm>
          <a:prstGeom prst="rect">
            <a:avLst/>
          </a:prstGeom>
        </p:spPr>
        <p:txBody>
          <a:bodyPr wrap="square">
            <a:spAutoFit/>
          </a:bodyPr>
          <a:lstStyle/>
          <a:p>
            <a:r>
              <a:rPr lang="en-US" dirty="0" smtClean="0"/>
              <a:t>Voluntarily established</a:t>
            </a:r>
          </a:p>
          <a:p>
            <a:endParaRPr lang="en-US" dirty="0" smtClean="0"/>
          </a:p>
          <a:p>
            <a:r>
              <a:rPr lang="en-US" dirty="0" smtClean="0"/>
              <a:t>Statutory underpinning</a:t>
            </a:r>
          </a:p>
          <a:p>
            <a:endParaRPr lang="en-US" dirty="0" smtClean="0"/>
          </a:p>
          <a:p>
            <a:r>
              <a:rPr lang="en-US" dirty="0" smtClean="0"/>
              <a:t>License to practice</a:t>
            </a:r>
          </a:p>
          <a:p>
            <a:endParaRPr lang="en-US" dirty="0" smtClean="0"/>
          </a:p>
          <a:p>
            <a:r>
              <a:rPr lang="en-US" dirty="0" smtClean="0"/>
              <a:t>Professional indemnity insurance</a:t>
            </a:r>
          </a:p>
          <a:p>
            <a:endParaRPr lang="en-US" dirty="0" smtClean="0"/>
          </a:p>
          <a:p>
            <a:r>
              <a:rPr lang="en-US" dirty="0" smtClean="0"/>
              <a:t>Like engineers, doctors, lawyers, accountants, etc</a:t>
            </a:r>
            <a:endParaRPr lang="en-GB" dirty="0" smtClean="0">
              <a:solidFill>
                <a:srgbClr val="002060"/>
              </a:solidFill>
            </a:endParaRPr>
          </a:p>
        </p:txBody>
      </p:sp>
      <p:sp>
        <p:nvSpPr>
          <p:cNvPr id="6"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lvl="0">
              <a:spcBef>
                <a:spcPct val="0"/>
              </a:spcBef>
              <a:defRPr/>
            </a:pPr>
            <a:r>
              <a:rPr lang="en-US" sz="2400" b="1" dirty="0" smtClean="0"/>
              <a:t>Time for a peer reviewed and moderated professional body</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pic>
        <p:nvPicPr>
          <p:cNvPr id="41987" name="Picture 3"/>
          <p:cNvPicPr>
            <a:picLocks noChangeAspect="1" noChangeArrowheads="1"/>
          </p:cNvPicPr>
          <p:nvPr/>
        </p:nvPicPr>
        <p:blipFill>
          <a:blip r:embed="rId4" cstate="print"/>
          <a:srcRect/>
          <a:stretch>
            <a:fillRect/>
          </a:stretch>
        </p:blipFill>
        <p:spPr bwMode="auto">
          <a:xfrm>
            <a:off x="1214414" y="4762500"/>
            <a:ext cx="3248025" cy="2095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There IS great opportunity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IT can and should add value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pic>
        <p:nvPicPr>
          <p:cNvPr id="5122" name="Picture 2"/>
          <p:cNvPicPr>
            <a:picLocks noChangeAspect="1" noChangeArrowheads="1"/>
          </p:cNvPicPr>
          <p:nvPr/>
        </p:nvPicPr>
        <p:blipFill>
          <a:blip r:embed="rId3" cstate="print"/>
          <a:srcRect/>
          <a:stretch>
            <a:fillRect/>
          </a:stretch>
        </p:blipFill>
        <p:spPr bwMode="auto">
          <a:xfrm>
            <a:off x="0" y="1428736"/>
            <a:ext cx="9103977" cy="5429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ZA" sz="2400" b="1" dirty="0" smtClean="0"/>
              <a:t>A challenge</a:t>
            </a:r>
            <a:endParaRPr lang="en-US" sz="2400" b="1" dirty="0"/>
          </a:p>
        </p:txBody>
      </p:sp>
      <p:sp>
        <p:nvSpPr>
          <p:cNvPr id="3" name="Content Placeholder 2"/>
          <p:cNvSpPr>
            <a:spLocks noGrp="1"/>
          </p:cNvSpPr>
          <p:nvPr>
            <p:ph idx="1"/>
          </p:nvPr>
        </p:nvSpPr>
        <p:spPr>
          <a:xfrm>
            <a:off x="428596" y="1571612"/>
            <a:ext cx="8229600" cy="4525963"/>
          </a:xfrm>
        </p:spPr>
        <p:txBody>
          <a:bodyPr>
            <a:normAutofit/>
          </a:bodyPr>
          <a:lstStyle/>
          <a:p>
            <a:r>
              <a:rPr lang="en-ZA" sz="1800" dirty="0" smtClean="0"/>
              <a:t>What presentation software?</a:t>
            </a:r>
          </a:p>
          <a:p>
            <a:r>
              <a:rPr lang="en-ZA" sz="1800" dirty="0" smtClean="0"/>
              <a:t>What drawing software?</a:t>
            </a:r>
          </a:p>
          <a:p>
            <a:r>
              <a:rPr lang="en-ZA" sz="1800" dirty="0" smtClean="0"/>
              <a:t>What year (give or take two years)?</a:t>
            </a:r>
          </a:p>
          <a:p>
            <a:r>
              <a:rPr lang="en-ZA" sz="1800" dirty="0" smtClean="0"/>
              <a:t>Minimum retrospective backward compatibility policy?</a:t>
            </a:r>
          </a:p>
          <a:p>
            <a:endParaRPr lang="en-US" sz="1800" dirty="0"/>
          </a:p>
        </p:txBody>
      </p:sp>
      <p:pic>
        <p:nvPicPr>
          <p:cNvPr id="10242" name="Picture 2"/>
          <p:cNvPicPr>
            <a:picLocks noChangeAspect="1" noChangeArrowheads="1"/>
          </p:cNvPicPr>
          <p:nvPr/>
        </p:nvPicPr>
        <p:blipFill>
          <a:blip r:embed="rId3" cstate="print"/>
          <a:srcRect/>
          <a:stretch>
            <a:fillRect/>
          </a:stretch>
        </p:blipFill>
        <p:spPr bwMode="auto">
          <a:xfrm>
            <a:off x="1428728" y="3571876"/>
            <a:ext cx="5610225" cy="1609725"/>
          </a:xfrm>
          <a:prstGeom prst="rect">
            <a:avLst/>
          </a:prstGeom>
          <a:noFill/>
          <a:ln w="9525">
            <a:noFill/>
            <a:miter lim="800000"/>
            <a:headEnd/>
            <a:tailEnd/>
          </a:ln>
        </p:spPr>
      </p:pic>
      <p:pic>
        <p:nvPicPr>
          <p:cNvPr id="5" name="Picture 4" descr="Hard_Cover_Edition_The_Critical_Factors_for_Information_Technology_Investment_Success.jpg"/>
          <p:cNvPicPr>
            <a:picLocks noChangeAspect="1"/>
          </p:cNvPicPr>
          <p:nvPr/>
        </p:nvPicPr>
        <p:blipFill>
          <a:blip r:embed="rId4" cstate="print"/>
          <a:stretch>
            <a:fillRect/>
          </a:stretch>
        </p:blipFill>
        <p:spPr>
          <a:xfrm>
            <a:off x="6902665" y="5190030"/>
            <a:ext cx="2241335" cy="16679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1928802"/>
            <a:ext cx="7929618" cy="2862322"/>
          </a:xfrm>
          <a:prstGeom prst="rect">
            <a:avLst/>
          </a:prstGeom>
        </p:spPr>
        <p:txBody>
          <a:bodyPr wrap="square">
            <a:spAutoFit/>
          </a:bodyPr>
          <a:lstStyle/>
          <a:p>
            <a:r>
              <a:rPr lang="en-US" dirty="0" smtClean="0">
                <a:solidFill>
                  <a:srgbClr val="150C8E"/>
                </a:solidFill>
              </a:rPr>
              <a:t>“</a:t>
            </a:r>
            <a:r>
              <a:rPr lang="en-US" i="1" dirty="0" smtClean="0">
                <a:solidFill>
                  <a:srgbClr val="150C8E"/>
                </a:solidFill>
              </a:rPr>
              <a:t>You produce exceptional high value outcomes in ridiculously short time frames at ridiculously low cost</a:t>
            </a:r>
            <a:r>
              <a:rPr lang="en-US" dirty="0" smtClean="0">
                <a:solidFill>
                  <a:srgbClr val="150C8E"/>
                </a:solidFill>
              </a:rPr>
              <a:t>”</a:t>
            </a:r>
          </a:p>
          <a:p>
            <a:endParaRPr lang="en-US" dirty="0" smtClean="0">
              <a:solidFill>
                <a:srgbClr val="150C8E"/>
              </a:solidFill>
            </a:endParaRPr>
          </a:p>
          <a:p>
            <a:r>
              <a:rPr lang="en-US" dirty="0" smtClean="0">
                <a:solidFill>
                  <a:srgbClr val="150C8E"/>
                </a:solidFill>
              </a:rPr>
              <a:t>“</a:t>
            </a:r>
            <a:r>
              <a:rPr lang="en-US" i="1" dirty="0" smtClean="0">
                <a:solidFill>
                  <a:srgbClr val="150C8E"/>
                </a:solidFill>
              </a:rPr>
              <a:t>You transformed what would have been a pedestrian, poorly thought out system, into an </a:t>
            </a:r>
            <a:r>
              <a:rPr lang="en-US" i="1" dirty="0" err="1" smtClean="0">
                <a:solidFill>
                  <a:srgbClr val="150C8E"/>
                </a:solidFill>
              </a:rPr>
              <a:t>ERP</a:t>
            </a:r>
            <a:r>
              <a:rPr lang="en-US" i="1" dirty="0" smtClean="0">
                <a:solidFill>
                  <a:srgbClr val="150C8E"/>
                </a:solidFill>
              </a:rPr>
              <a:t> that is already functional and will ultimately transform our analytics and IT offensive capabilities“ </a:t>
            </a:r>
            <a:endParaRPr lang="en-US" dirty="0" smtClean="0">
              <a:solidFill>
                <a:srgbClr val="150C8E"/>
              </a:solidFill>
            </a:endParaRPr>
          </a:p>
          <a:p>
            <a:endParaRPr lang="en-US" dirty="0" smtClean="0">
              <a:solidFill>
                <a:srgbClr val="150C8E"/>
              </a:solidFill>
            </a:endParaRPr>
          </a:p>
          <a:p>
            <a:r>
              <a:rPr lang="en-US" dirty="0" smtClean="0">
                <a:solidFill>
                  <a:srgbClr val="150C8E"/>
                </a:solidFill>
              </a:rPr>
              <a:t>“</a:t>
            </a:r>
            <a:r>
              <a:rPr lang="en-US" i="1" dirty="0" smtClean="0">
                <a:solidFill>
                  <a:srgbClr val="150C8E"/>
                </a:solidFill>
              </a:rPr>
              <a:t>You have provided some key pieces of my jigsaw puzzle, now I understand why </a:t>
            </a:r>
            <a:r>
              <a:rPr lang="en-US" i="1" dirty="0" err="1" smtClean="0">
                <a:solidFill>
                  <a:srgbClr val="150C8E"/>
                </a:solidFill>
              </a:rPr>
              <a:t>ERP</a:t>
            </a:r>
            <a:r>
              <a:rPr lang="en-US" i="1" dirty="0" smtClean="0">
                <a:solidFill>
                  <a:srgbClr val="150C8E"/>
                </a:solidFill>
              </a:rPr>
              <a:t> Implementations are failing</a:t>
            </a:r>
            <a:r>
              <a:rPr lang="en-US" dirty="0" smtClean="0">
                <a:solidFill>
                  <a:srgbClr val="150C8E"/>
                </a:solidFill>
              </a:rPr>
              <a:t>”</a:t>
            </a:r>
          </a:p>
          <a:p>
            <a:endParaRPr lang="en-US" dirty="0" smtClean="0">
              <a:solidFill>
                <a:srgbClr val="150C8E"/>
              </a:solidFill>
            </a:endParaRPr>
          </a:p>
        </p:txBody>
      </p:sp>
      <p:sp>
        <p:nvSpPr>
          <p:cNvPr id="4"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Adding value with IT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Motivating statements</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2000"/>
                                        <p:tgtEl>
                                          <p:spTgt spid="3">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txBox="1">
            <a:spLocks/>
          </p:cNvSpPr>
          <p:nvPr/>
        </p:nvSpPr>
        <p:spPr bwMode="auto">
          <a:xfrm>
            <a:off x="571472" y="214290"/>
            <a:ext cx="64293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Different view of </a:t>
            </a:r>
            <a:r>
              <a:rPr lang="en-ZA" sz="2400" b="1" dirty="0" err="1" smtClean="0">
                <a:solidFill>
                  <a:schemeClr val="tx2"/>
                </a:solidFill>
                <a:latin typeface="Verdana" pitchFamily="34" charset="0"/>
              </a:rPr>
              <a:t>ERP</a:t>
            </a:r>
            <a:r>
              <a:rPr lang="en-ZA" sz="2400" b="1" dirty="0" smtClean="0">
                <a:solidFill>
                  <a:schemeClr val="tx2"/>
                </a:solidFill>
                <a:latin typeface="Verdana" pitchFamily="34" charset="0"/>
              </a:rPr>
              <a:t> / IBIS</a:t>
            </a:r>
          </a:p>
          <a:p>
            <a:r>
              <a:rPr lang="en-ZA" sz="2400" b="1" dirty="0" smtClean="0">
                <a:solidFill>
                  <a:schemeClr val="tx2"/>
                </a:solidFill>
                <a:latin typeface="Verdana" pitchFamily="34" charset="0"/>
              </a:rPr>
              <a:t>(</a:t>
            </a:r>
            <a:r>
              <a:rPr lang="en-ZA" sz="2000" b="1" dirty="0" smtClean="0">
                <a:solidFill>
                  <a:schemeClr val="tx2"/>
                </a:solidFill>
                <a:latin typeface="Verdana" pitchFamily="34" charset="0"/>
              </a:rPr>
              <a:t>Integrated business information systems)</a:t>
            </a:r>
            <a:endParaRPr lang="en-US" sz="2000" b="1" dirty="0">
              <a:solidFill>
                <a:schemeClr val="tx2"/>
              </a:solidFill>
              <a:latin typeface="Verdana" pitchFamily="34" charset="0"/>
            </a:endParaRPr>
          </a:p>
        </p:txBody>
      </p:sp>
      <p:grpSp>
        <p:nvGrpSpPr>
          <p:cNvPr id="2" name="Group 28"/>
          <p:cNvGrpSpPr>
            <a:grpSpLocks/>
          </p:cNvGrpSpPr>
          <p:nvPr/>
        </p:nvGrpSpPr>
        <p:grpSpPr bwMode="auto">
          <a:xfrm>
            <a:off x="3143240" y="1857364"/>
            <a:ext cx="1857375" cy="4594236"/>
            <a:chOff x="1857322" y="1095268"/>
            <a:chExt cx="1857356" cy="5356153"/>
          </a:xfrm>
        </p:grpSpPr>
        <p:cxnSp>
          <p:nvCxnSpPr>
            <p:cNvPr id="7" name="Straight Connector 6"/>
            <p:cNvCxnSpPr/>
            <p:nvPr/>
          </p:nvCxnSpPr>
          <p:spPr>
            <a:xfrm rot="5400000">
              <a:off x="1036669" y="4321068"/>
              <a:ext cx="3500319" cy="1587"/>
            </a:xfrm>
            <a:prstGeom prst="line">
              <a:avLst/>
            </a:prstGeom>
            <a:ln w="50800">
              <a:solidFill>
                <a:srgbClr val="00B05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1765" name="TextBox 10"/>
            <p:cNvSpPr txBox="1">
              <a:spLocks noChangeArrowheads="1"/>
            </p:cNvSpPr>
            <p:nvPr/>
          </p:nvSpPr>
          <p:spPr bwMode="auto">
            <a:xfrm>
              <a:off x="2571736" y="2192529"/>
              <a:ext cx="500066" cy="307777"/>
            </a:xfrm>
            <a:prstGeom prst="rect">
              <a:avLst/>
            </a:prstGeom>
            <a:noFill/>
            <a:ln w="9525">
              <a:noFill/>
              <a:miter lim="800000"/>
              <a:headEnd/>
              <a:tailEnd/>
            </a:ln>
          </p:spPr>
          <p:txBody>
            <a:bodyPr>
              <a:spAutoFit/>
            </a:bodyPr>
            <a:lstStyle/>
            <a:p>
              <a:r>
                <a:rPr lang="en-ZA" sz="1400" b="1">
                  <a:solidFill>
                    <a:srgbClr val="00B050"/>
                  </a:solidFill>
                  <a:latin typeface="Verdana" pitchFamily="34" charset="0"/>
                </a:rPr>
                <a:t>10</a:t>
              </a:r>
              <a:endParaRPr lang="en-US" sz="1400" b="1">
                <a:solidFill>
                  <a:srgbClr val="00B050"/>
                </a:solidFill>
                <a:latin typeface="Verdana" pitchFamily="34" charset="0"/>
              </a:endParaRPr>
            </a:p>
          </p:txBody>
        </p:sp>
        <p:sp>
          <p:nvSpPr>
            <p:cNvPr id="31766" name="TextBox 12"/>
            <p:cNvSpPr txBox="1">
              <a:spLocks noChangeArrowheads="1"/>
            </p:cNvSpPr>
            <p:nvPr/>
          </p:nvSpPr>
          <p:spPr bwMode="auto">
            <a:xfrm>
              <a:off x="2643174" y="6143644"/>
              <a:ext cx="500066" cy="307777"/>
            </a:xfrm>
            <a:prstGeom prst="rect">
              <a:avLst/>
            </a:prstGeom>
            <a:noFill/>
            <a:ln w="9525">
              <a:noFill/>
              <a:miter lim="800000"/>
              <a:headEnd/>
              <a:tailEnd/>
            </a:ln>
          </p:spPr>
          <p:txBody>
            <a:bodyPr>
              <a:spAutoFit/>
            </a:bodyPr>
            <a:lstStyle/>
            <a:p>
              <a:r>
                <a:rPr lang="en-ZA" sz="1400" b="1">
                  <a:solidFill>
                    <a:srgbClr val="00B050"/>
                  </a:solidFill>
                  <a:latin typeface="Verdana" pitchFamily="34" charset="0"/>
                </a:rPr>
                <a:t>0</a:t>
              </a:r>
              <a:endParaRPr lang="en-US" sz="1400" b="1">
                <a:solidFill>
                  <a:srgbClr val="00B050"/>
                </a:solidFill>
                <a:latin typeface="Verdana" pitchFamily="34" charset="0"/>
              </a:endParaRPr>
            </a:p>
          </p:txBody>
        </p:sp>
        <p:sp>
          <p:nvSpPr>
            <p:cNvPr id="31767" name="TextBox 14"/>
            <p:cNvSpPr txBox="1">
              <a:spLocks noChangeArrowheads="1"/>
            </p:cNvSpPr>
            <p:nvPr/>
          </p:nvSpPr>
          <p:spPr bwMode="auto">
            <a:xfrm>
              <a:off x="1857322" y="1095268"/>
              <a:ext cx="1857356" cy="1076457"/>
            </a:xfrm>
            <a:prstGeom prst="rect">
              <a:avLst/>
            </a:prstGeom>
            <a:noFill/>
            <a:ln w="9525">
              <a:noFill/>
              <a:miter lim="800000"/>
              <a:headEnd/>
              <a:tailEnd/>
            </a:ln>
          </p:spPr>
          <p:txBody>
            <a:bodyPr>
              <a:spAutoFit/>
            </a:bodyPr>
            <a:lstStyle/>
            <a:p>
              <a:pPr algn="ctr"/>
              <a:r>
                <a:rPr lang="en-ZA" dirty="0">
                  <a:solidFill>
                    <a:srgbClr val="00B050"/>
                  </a:solidFill>
                  <a:latin typeface="Verdana" pitchFamily="34" charset="0"/>
                </a:rPr>
                <a:t>Real </a:t>
              </a:r>
              <a:r>
                <a:rPr lang="en-ZA" dirty="0" smtClean="0">
                  <a:solidFill>
                    <a:srgbClr val="00B050"/>
                  </a:solidFill>
                  <a:latin typeface="Verdana" pitchFamily="34" charset="0"/>
                </a:rPr>
                <a:t>potential </a:t>
              </a:r>
              <a:r>
                <a:rPr lang="en-ZA" dirty="0">
                  <a:solidFill>
                    <a:srgbClr val="00B050"/>
                  </a:solidFill>
                  <a:latin typeface="Verdana" pitchFamily="34" charset="0"/>
                </a:rPr>
                <a:t>of </a:t>
              </a:r>
              <a:r>
                <a:rPr lang="en-ZA" dirty="0" err="1" smtClean="0">
                  <a:solidFill>
                    <a:srgbClr val="00B050"/>
                  </a:solidFill>
                  <a:latin typeface="Verdana" pitchFamily="34" charset="0"/>
                </a:rPr>
                <a:t>ERP</a:t>
              </a:r>
              <a:r>
                <a:rPr lang="en-ZA" dirty="0" smtClean="0">
                  <a:solidFill>
                    <a:srgbClr val="00B050"/>
                  </a:solidFill>
                  <a:latin typeface="Verdana" pitchFamily="34" charset="0"/>
                </a:rPr>
                <a:t> software</a:t>
              </a:r>
              <a:endParaRPr lang="en-US" dirty="0">
                <a:solidFill>
                  <a:srgbClr val="00B050"/>
                </a:solidFill>
                <a:latin typeface="Verdana" pitchFamily="34" charset="0"/>
              </a:endParaRPr>
            </a:p>
          </p:txBody>
        </p:sp>
      </p:grpSp>
      <p:grpSp>
        <p:nvGrpSpPr>
          <p:cNvPr id="3" name="Group 27"/>
          <p:cNvGrpSpPr>
            <a:grpSpLocks/>
          </p:cNvGrpSpPr>
          <p:nvPr/>
        </p:nvGrpSpPr>
        <p:grpSpPr bwMode="auto">
          <a:xfrm>
            <a:off x="1285899" y="3859056"/>
            <a:ext cx="2071688" cy="2592544"/>
            <a:chOff x="0" y="3429000"/>
            <a:chExt cx="2071702" cy="3022421"/>
          </a:xfrm>
        </p:grpSpPr>
        <p:sp>
          <p:nvSpPr>
            <p:cNvPr id="31758" name="TextBox 13"/>
            <p:cNvSpPr txBox="1">
              <a:spLocks noChangeArrowheads="1"/>
            </p:cNvSpPr>
            <p:nvPr/>
          </p:nvSpPr>
          <p:spPr bwMode="auto">
            <a:xfrm>
              <a:off x="0" y="3429000"/>
              <a:ext cx="2071702" cy="753501"/>
            </a:xfrm>
            <a:prstGeom prst="rect">
              <a:avLst/>
            </a:prstGeom>
            <a:noFill/>
            <a:ln w="9525">
              <a:noFill/>
              <a:miter lim="800000"/>
              <a:headEnd/>
              <a:tailEnd/>
            </a:ln>
          </p:spPr>
          <p:txBody>
            <a:bodyPr>
              <a:spAutoFit/>
            </a:bodyPr>
            <a:lstStyle/>
            <a:p>
              <a:pPr algn="ctr"/>
              <a:r>
                <a:rPr lang="en-ZA" dirty="0">
                  <a:solidFill>
                    <a:srgbClr val="002060"/>
                  </a:solidFill>
                  <a:latin typeface="Verdana" pitchFamily="34" charset="0"/>
                </a:rPr>
                <a:t>Common </a:t>
              </a:r>
              <a:r>
                <a:rPr lang="en-ZA" dirty="0" smtClean="0">
                  <a:solidFill>
                    <a:srgbClr val="002060"/>
                  </a:solidFill>
                  <a:latin typeface="Verdana" pitchFamily="34" charset="0"/>
                </a:rPr>
                <a:t>view </a:t>
              </a:r>
              <a:r>
                <a:rPr lang="en-ZA" dirty="0">
                  <a:solidFill>
                    <a:srgbClr val="002060"/>
                  </a:solidFill>
                  <a:latin typeface="Verdana" pitchFamily="34" charset="0"/>
                </a:rPr>
                <a:t>of </a:t>
              </a:r>
              <a:r>
                <a:rPr lang="en-ZA" dirty="0" smtClean="0">
                  <a:solidFill>
                    <a:srgbClr val="002060"/>
                  </a:solidFill>
                  <a:latin typeface="Verdana" pitchFamily="34" charset="0"/>
                </a:rPr>
                <a:t>best practice</a:t>
              </a:r>
              <a:endParaRPr lang="en-US" dirty="0">
                <a:solidFill>
                  <a:srgbClr val="002060"/>
                </a:solidFill>
                <a:latin typeface="Verdana" pitchFamily="34" charset="0"/>
              </a:endParaRPr>
            </a:p>
          </p:txBody>
        </p:sp>
        <p:grpSp>
          <p:nvGrpSpPr>
            <p:cNvPr id="4" name="Group 26"/>
            <p:cNvGrpSpPr>
              <a:grpSpLocks/>
            </p:cNvGrpSpPr>
            <p:nvPr/>
          </p:nvGrpSpPr>
          <p:grpSpPr bwMode="auto">
            <a:xfrm>
              <a:off x="714348" y="4071943"/>
              <a:ext cx="571504" cy="2379478"/>
              <a:chOff x="714348" y="4071943"/>
              <a:chExt cx="571504" cy="2379478"/>
            </a:xfrm>
          </p:grpSpPr>
          <p:cxnSp>
            <p:nvCxnSpPr>
              <p:cNvPr id="6" name="Straight Connector 5"/>
              <p:cNvCxnSpPr/>
              <p:nvPr/>
            </p:nvCxnSpPr>
            <p:spPr>
              <a:xfrm rot="5400000">
                <a:off x="108004" y="5249755"/>
                <a:ext cx="1642966" cy="1587"/>
              </a:xfrm>
              <a:prstGeom prst="line">
                <a:avLst/>
              </a:prstGeom>
              <a:ln w="50800">
                <a:solidFill>
                  <a:srgbClr val="00206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1761" name="TextBox 9"/>
              <p:cNvSpPr txBox="1">
                <a:spLocks noChangeArrowheads="1"/>
              </p:cNvSpPr>
              <p:nvPr/>
            </p:nvSpPr>
            <p:spPr bwMode="auto">
              <a:xfrm>
                <a:off x="714348" y="4071943"/>
                <a:ext cx="500066" cy="307777"/>
              </a:xfrm>
              <a:prstGeom prst="rect">
                <a:avLst/>
              </a:prstGeom>
              <a:noFill/>
              <a:ln w="9525">
                <a:noFill/>
                <a:miter lim="800000"/>
                <a:headEnd/>
                <a:tailEnd/>
              </a:ln>
            </p:spPr>
            <p:txBody>
              <a:bodyPr>
                <a:spAutoFit/>
              </a:bodyPr>
              <a:lstStyle/>
              <a:p>
                <a:r>
                  <a:rPr lang="en-ZA" sz="1400" b="1">
                    <a:solidFill>
                      <a:srgbClr val="002060"/>
                    </a:solidFill>
                    <a:latin typeface="Verdana" pitchFamily="34" charset="0"/>
                  </a:rPr>
                  <a:t>10</a:t>
                </a:r>
                <a:endParaRPr lang="en-US" sz="1400" b="1">
                  <a:solidFill>
                    <a:srgbClr val="002060"/>
                  </a:solidFill>
                  <a:latin typeface="Verdana" pitchFamily="34" charset="0"/>
                </a:endParaRPr>
              </a:p>
            </p:txBody>
          </p:sp>
          <p:sp>
            <p:nvSpPr>
              <p:cNvPr id="31762" name="TextBox 11"/>
              <p:cNvSpPr txBox="1">
                <a:spLocks noChangeArrowheads="1"/>
              </p:cNvSpPr>
              <p:nvPr/>
            </p:nvSpPr>
            <p:spPr bwMode="auto">
              <a:xfrm>
                <a:off x="785786" y="6143644"/>
                <a:ext cx="500066" cy="307777"/>
              </a:xfrm>
              <a:prstGeom prst="rect">
                <a:avLst/>
              </a:prstGeom>
              <a:noFill/>
              <a:ln w="9525">
                <a:noFill/>
                <a:miter lim="800000"/>
                <a:headEnd/>
                <a:tailEnd/>
              </a:ln>
            </p:spPr>
            <p:txBody>
              <a:bodyPr>
                <a:spAutoFit/>
              </a:bodyPr>
              <a:lstStyle/>
              <a:p>
                <a:r>
                  <a:rPr lang="en-ZA" sz="1400" b="1">
                    <a:solidFill>
                      <a:srgbClr val="002060"/>
                    </a:solidFill>
                    <a:latin typeface="Verdana" pitchFamily="34" charset="0"/>
                  </a:rPr>
                  <a:t>0</a:t>
                </a:r>
                <a:endParaRPr lang="en-US" sz="1400" b="1">
                  <a:solidFill>
                    <a:srgbClr val="002060"/>
                  </a:solidFill>
                  <a:latin typeface="Verdana" pitchFamily="34" charset="0"/>
                </a:endParaRPr>
              </a:p>
            </p:txBody>
          </p:sp>
        </p:grpSp>
      </p:grpSp>
      <p:grpSp>
        <p:nvGrpSpPr>
          <p:cNvPr id="5" name="Group 29"/>
          <p:cNvGrpSpPr>
            <a:grpSpLocks/>
          </p:cNvGrpSpPr>
          <p:nvPr/>
        </p:nvGrpSpPr>
        <p:grpSpPr bwMode="auto">
          <a:xfrm>
            <a:off x="5715024" y="1714488"/>
            <a:ext cx="2143125" cy="4737112"/>
            <a:chOff x="4429124" y="928670"/>
            <a:chExt cx="2143108" cy="5522751"/>
          </a:xfrm>
        </p:grpSpPr>
        <p:cxnSp>
          <p:nvCxnSpPr>
            <p:cNvPr id="21" name="Straight Connector 20"/>
            <p:cNvCxnSpPr/>
            <p:nvPr/>
          </p:nvCxnSpPr>
          <p:spPr>
            <a:xfrm rot="5400000">
              <a:off x="2822624" y="4321058"/>
              <a:ext cx="3500336" cy="1588"/>
            </a:xfrm>
            <a:prstGeom prst="line">
              <a:avLst/>
            </a:prstGeom>
            <a:ln w="50800">
              <a:solidFill>
                <a:srgbClr val="2F4FD7"/>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1754" name="TextBox 21"/>
            <p:cNvSpPr txBox="1">
              <a:spLocks noChangeArrowheads="1"/>
            </p:cNvSpPr>
            <p:nvPr/>
          </p:nvSpPr>
          <p:spPr bwMode="auto">
            <a:xfrm>
              <a:off x="4714876" y="2428868"/>
              <a:ext cx="500066" cy="307777"/>
            </a:xfrm>
            <a:prstGeom prst="rect">
              <a:avLst/>
            </a:prstGeom>
            <a:noFill/>
            <a:ln w="9525">
              <a:noFill/>
              <a:miter lim="800000"/>
              <a:headEnd/>
              <a:tailEnd/>
            </a:ln>
          </p:spPr>
          <p:txBody>
            <a:bodyPr>
              <a:spAutoFit/>
            </a:bodyPr>
            <a:lstStyle/>
            <a:p>
              <a:r>
                <a:rPr lang="en-ZA" sz="1400" b="1" dirty="0">
                  <a:solidFill>
                    <a:srgbClr val="2F4FD7"/>
                  </a:solidFill>
                  <a:latin typeface="Verdana" pitchFamily="34" charset="0"/>
                </a:rPr>
                <a:t>10</a:t>
              </a:r>
              <a:endParaRPr lang="en-US" sz="1400" b="1" dirty="0">
                <a:solidFill>
                  <a:srgbClr val="2F4FD7"/>
                </a:solidFill>
                <a:latin typeface="Verdana" pitchFamily="34" charset="0"/>
              </a:endParaRPr>
            </a:p>
          </p:txBody>
        </p:sp>
        <p:sp>
          <p:nvSpPr>
            <p:cNvPr id="31755" name="TextBox 22"/>
            <p:cNvSpPr txBox="1">
              <a:spLocks noChangeArrowheads="1"/>
            </p:cNvSpPr>
            <p:nvPr/>
          </p:nvSpPr>
          <p:spPr bwMode="auto">
            <a:xfrm>
              <a:off x="4429124" y="6143644"/>
              <a:ext cx="500066" cy="307777"/>
            </a:xfrm>
            <a:prstGeom prst="rect">
              <a:avLst/>
            </a:prstGeom>
            <a:noFill/>
            <a:ln w="9525">
              <a:noFill/>
              <a:miter lim="800000"/>
              <a:headEnd/>
              <a:tailEnd/>
            </a:ln>
          </p:spPr>
          <p:txBody>
            <a:bodyPr>
              <a:spAutoFit/>
            </a:bodyPr>
            <a:lstStyle/>
            <a:p>
              <a:r>
                <a:rPr lang="en-ZA" sz="1400" b="1" dirty="0">
                  <a:solidFill>
                    <a:srgbClr val="2F4FD7"/>
                  </a:solidFill>
                  <a:latin typeface="Verdana" pitchFamily="34" charset="0"/>
                </a:rPr>
                <a:t>0</a:t>
              </a:r>
              <a:endParaRPr lang="en-US" sz="1400" b="1" dirty="0">
                <a:solidFill>
                  <a:srgbClr val="2F4FD7"/>
                </a:solidFill>
                <a:latin typeface="Verdana" pitchFamily="34" charset="0"/>
              </a:endParaRPr>
            </a:p>
          </p:txBody>
        </p:sp>
        <p:sp>
          <p:nvSpPr>
            <p:cNvPr id="31756" name="TextBox 23"/>
            <p:cNvSpPr txBox="1">
              <a:spLocks noChangeArrowheads="1"/>
            </p:cNvSpPr>
            <p:nvPr/>
          </p:nvSpPr>
          <p:spPr bwMode="auto">
            <a:xfrm>
              <a:off x="4714876" y="1428736"/>
              <a:ext cx="1857356" cy="753523"/>
            </a:xfrm>
            <a:prstGeom prst="rect">
              <a:avLst/>
            </a:prstGeom>
            <a:noFill/>
            <a:ln w="9525">
              <a:noFill/>
              <a:miter lim="800000"/>
              <a:headEnd/>
              <a:tailEnd/>
            </a:ln>
          </p:spPr>
          <p:txBody>
            <a:bodyPr>
              <a:spAutoFit/>
            </a:bodyPr>
            <a:lstStyle/>
            <a:p>
              <a:r>
                <a:rPr lang="en-ZA" dirty="0">
                  <a:solidFill>
                    <a:srgbClr val="2F4FD7"/>
                  </a:solidFill>
                  <a:latin typeface="Verdana" pitchFamily="34" charset="0"/>
                </a:rPr>
                <a:t>The </a:t>
              </a:r>
              <a:r>
                <a:rPr lang="en-ZA" dirty="0" smtClean="0">
                  <a:solidFill>
                    <a:srgbClr val="2F4FD7"/>
                  </a:solidFill>
                  <a:latin typeface="Verdana" pitchFamily="34" charset="0"/>
                </a:rPr>
                <a:t>REAL opportunity</a:t>
              </a:r>
              <a:endParaRPr lang="en-US" dirty="0">
                <a:solidFill>
                  <a:srgbClr val="2F4FD7"/>
                </a:solidFill>
                <a:latin typeface="Verdana" pitchFamily="34" charset="0"/>
              </a:endParaRPr>
            </a:p>
          </p:txBody>
        </p:sp>
        <p:cxnSp>
          <p:nvCxnSpPr>
            <p:cNvPr id="26" name="Straight Connector 25"/>
            <p:cNvCxnSpPr/>
            <p:nvPr/>
          </p:nvCxnSpPr>
          <p:spPr>
            <a:xfrm rot="5400000">
              <a:off x="3751285" y="1749383"/>
              <a:ext cx="1643014" cy="1588"/>
            </a:xfrm>
            <a:prstGeom prst="line">
              <a:avLst/>
            </a:prstGeom>
            <a:ln w="50800">
              <a:solidFill>
                <a:srgbClr val="2F4FD7"/>
              </a:solidFill>
              <a:headEnd type="diamond"/>
              <a:tailEnd type="diamond"/>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1928802"/>
            <a:ext cx="7929618" cy="1477328"/>
          </a:xfrm>
          <a:prstGeom prst="rect">
            <a:avLst/>
          </a:prstGeom>
        </p:spPr>
        <p:txBody>
          <a:bodyPr wrap="square">
            <a:spAutoFit/>
          </a:bodyPr>
          <a:lstStyle/>
          <a:p>
            <a:pPr>
              <a:buFont typeface="Arial" pitchFamily="34" charset="0"/>
              <a:buChar char="•"/>
            </a:pPr>
            <a:r>
              <a:rPr lang="en-ZA" dirty="0" smtClean="0">
                <a:solidFill>
                  <a:srgbClr val="150C8E"/>
                </a:solidFill>
              </a:rPr>
              <a:t> There are major opportunities to create more value for business</a:t>
            </a:r>
          </a:p>
          <a:p>
            <a:pPr>
              <a:buFont typeface="Arial" pitchFamily="34" charset="0"/>
              <a:buChar char="•"/>
            </a:pPr>
            <a:endParaRPr lang="en-ZA" dirty="0" smtClean="0">
              <a:solidFill>
                <a:srgbClr val="150C8E"/>
              </a:solidFill>
            </a:endParaRPr>
          </a:p>
          <a:p>
            <a:pPr>
              <a:buFont typeface="Arial" pitchFamily="34" charset="0"/>
              <a:buChar char="•"/>
            </a:pPr>
            <a:r>
              <a:rPr lang="en-ZA" dirty="0" smtClean="0">
                <a:solidFill>
                  <a:srgbClr val="150C8E"/>
                </a:solidFill>
              </a:rPr>
              <a:t> Frequently this requires the same or more expenditure</a:t>
            </a:r>
          </a:p>
          <a:p>
            <a:pPr>
              <a:buFont typeface="Arial" pitchFamily="34" charset="0"/>
              <a:buChar char="•"/>
            </a:pPr>
            <a:endParaRPr lang="en-ZA" dirty="0" smtClean="0">
              <a:solidFill>
                <a:srgbClr val="150C8E"/>
              </a:solidFill>
            </a:endParaRPr>
          </a:p>
          <a:p>
            <a:pPr>
              <a:buFont typeface="Arial" pitchFamily="34" charset="0"/>
              <a:buChar char="•"/>
            </a:pPr>
            <a:r>
              <a:rPr lang="en-ZA" dirty="0" smtClean="0">
                <a:solidFill>
                  <a:srgbClr val="150C8E"/>
                </a:solidFill>
              </a:rPr>
              <a:t> BUT in different directions</a:t>
            </a:r>
            <a:endParaRPr lang="en-US" dirty="0" smtClean="0">
              <a:solidFill>
                <a:srgbClr val="150C8E"/>
              </a:solidFill>
            </a:endParaRPr>
          </a:p>
        </p:txBody>
      </p:sp>
      <p:sp>
        <p:nvSpPr>
          <p:cNvPr id="4"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Adding value with IT</a:t>
            </a:r>
          </a:p>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A major opportunity</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2000"/>
                                        <p:tgtEl>
                                          <p:spTgt spid="3">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nvGraphicFramePr>
        <p:xfrm>
          <a:off x="0" y="1142984"/>
          <a:ext cx="9001156" cy="5715016"/>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p:cNvSpPr txBox="1">
            <a:spLocks/>
          </p:cNvSpPr>
          <p:nvPr/>
        </p:nvSpPr>
        <p:spPr>
          <a:xfrm>
            <a:off x="379715" y="214290"/>
            <a:ext cx="6835491" cy="785817"/>
          </a:xfrm>
          <a:prstGeom prst="rect">
            <a:avLst/>
          </a:prstGeom>
        </p:spPr>
        <p:txBody>
          <a:bodyPr vert="horz" lIns="91440" tIns="45720" rIns="91440" bIns="45720" rtlCol="0" anchor="ctr">
            <a:noAutofit/>
          </a:bodyPr>
          <a:lstStyle/>
          <a:p>
            <a:pPr>
              <a:defRPr sz="2160" b="1" i="0" u="none" strike="noStrike" kern="1200" baseline="0">
                <a:solidFill>
                  <a:srgbClr val="002060"/>
                </a:solidFill>
                <a:latin typeface="+mn-lt"/>
                <a:ea typeface="+mn-ea"/>
                <a:cs typeface="+mn-cs"/>
              </a:defRPr>
            </a:pPr>
            <a:r>
              <a:rPr lang="en-US" sz="2400" b="1" dirty="0" smtClean="0">
                <a:solidFill>
                  <a:srgbClr val="002060"/>
                </a:solidFill>
              </a:rPr>
              <a:t>Factors causing IT failure</a:t>
            </a:r>
            <a:endParaRPr lang="en-US" sz="2400" b="1" dirty="0">
              <a:solidFill>
                <a:srgbClr val="002060"/>
              </a:solidFill>
            </a:endParaRPr>
          </a:p>
        </p:txBody>
      </p:sp>
      <p:sp>
        <p:nvSpPr>
          <p:cNvPr id="8" name="Oval 7"/>
          <p:cNvSpPr/>
          <p:nvPr/>
        </p:nvSpPr>
        <p:spPr>
          <a:xfrm>
            <a:off x="5143504" y="1500174"/>
            <a:ext cx="3714776" cy="57150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214942" y="2143116"/>
            <a:ext cx="3714776" cy="857256"/>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286380" y="6072206"/>
            <a:ext cx="3714776" cy="57150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tock_000006680719Small.jpg"/>
          <p:cNvPicPr>
            <a:picLocks noChangeAspect="1"/>
          </p:cNvPicPr>
          <p:nvPr/>
        </p:nvPicPr>
        <p:blipFill>
          <a:blip r:embed="rId3" cstate="print"/>
          <a:stretch>
            <a:fillRect/>
          </a:stretch>
        </p:blipFill>
        <p:spPr>
          <a:xfrm>
            <a:off x="-16789" y="1428737"/>
            <a:ext cx="9160789" cy="5429264"/>
          </a:xfrm>
          <a:prstGeom prst="rect">
            <a:avLst/>
          </a:prstGeom>
        </p:spPr>
      </p:pic>
      <p:sp>
        <p:nvSpPr>
          <p:cNvPr id="7" name="Title 1"/>
          <p:cNvSpPr txBox="1">
            <a:spLocks/>
          </p:cNvSpPr>
          <p:nvPr/>
        </p:nvSpPr>
        <p:spPr>
          <a:xfrm>
            <a:off x="379715" y="214290"/>
            <a:ext cx="6835491" cy="785817"/>
          </a:xfrm>
          <a:prstGeom prst="rect">
            <a:avLst/>
          </a:prstGeom>
        </p:spPr>
        <p:txBody>
          <a:bodyPr vert="horz" lIns="91440" tIns="45720" rIns="91440" bIns="45720" rtlCol="0" anchor="ctr">
            <a:noAutofit/>
          </a:bodyPr>
          <a:lstStyle/>
          <a:p>
            <a:r>
              <a:rPr lang="en-ZA" sz="2400" b="1" dirty="0" smtClean="0">
                <a:solidFill>
                  <a:schemeClr val="tx2"/>
                </a:solidFill>
              </a:rPr>
              <a:t>The value of technology is determined by the person using the technology</a:t>
            </a:r>
            <a:endParaRPr lang="en-US" sz="2400" b="1" dirty="0">
              <a:solidFill>
                <a:schemeClr val="tx2"/>
              </a:solidFill>
            </a:endParaRPr>
          </a:p>
        </p:txBody>
      </p:sp>
      <p:pic>
        <p:nvPicPr>
          <p:cNvPr id="11266" name="Picture 2"/>
          <p:cNvPicPr>
            <a:picLocks noChangeAspect="1" noChangeArrowheads="1"/>
          </p:cNvPicPr>
          <p:nvPr/>
        </p:nvPicPr>
        <p:blipFill>
          <a:blip r:embed="rId4" cstate="print"/>
          <a:srcRect/>
          <a:stretch>
            <a:fillRect/>
          </a:stretch>
        </p:blipFill>
        <p:spPr bwMode="auto">
          <a:xfrm>
            <a:off x="0" y="4429133"/>
            <a:ext cx="4258544" cy="242886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1266"/>
                                        </p:tgtEl>
                                        <p:attrNameLst>
                                          <p:attrName>style.visibility</p:attrName>
                                        </p:attrNameLst>
                                      </p:cBhvr>
                                      <p:to>
                                        <p:strVal val="visible"/>
                                      </p:to>
                                    </p:set>
                                    <p:animEffect transition="in" filter="fade">
                                      <p:cBhvr>
                                        <p:cTn id="11"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3" cstate="print"/>
          <a:srcRect/>
          <a:stretch>
            <a:fillRect/>
          </a:stretch>
        </p:blipFill>
        <p:spPr bwMode="auto">
          <a:xfrm>
            <a:off x="5095875" y="4171950"/>
            <a:ext cx="4048125" cy="2686050"/>
          </a:xfrm>
          <a:prstGeom prst="rect">
            <a:avLst/>
          </a:prstGeom>
          <a:noFill/>
          <a:ln w="9525">
            <a:noFill/>
            <a:miter lim="800000"/>
            <a:headEnd/>
            <a:tailEnd/>
          </a:ln>
        </p:spPr>
      </p:pic>
      <p:sp>
        <p:nvSpPr>
          <p:cNvPr id="7" name="Title 1"/>
          <p:cNvSpPr txBox="1">
            <a:spLocks/>
          </p:cNvSpPr>
          <p:nvPr/>
        </p:nvSpPr>
        <p:spPr>
          <a:xfrm>
            <a:off x="379715" y="214290"/>
            <a:ext cx="6835491" cy="785817"/>
          </a:xfrm>
          <a:prstGeom prst="rect">
            <a:avLst/>
          </a:prstGeom>
        </p:spPr>
        <p:txBody>
          <a:bodyPr vert="horz" lIns="91440" tIns="45720" rIns="91440" bIns="45720" rtlCol="0" anchor="ctr">
            <a:noAutofit/>
          </a:bodyPr>
          <a:lstStyle/>
          <a:p>
            <a:r>
              <a:rPr lang="en-ZA" sz="2400" b="1" dirty="0" smtClean="0">
                <a:solidFill>
                  <a:schemeClr val="tx2"/>
                </a:solidFill>
              </a:rPr>
              <a:t>Technology is only 5% of what causes failure</a:t>
            </a:r>
            <a:endParaRPr lang="en-US" sz="2400" b="1" dirty="0">
              <a:solidFill>
                <a:schemeClr val="tx2"/>
              </a:solidFill>
            </a:endParaRPr>
          </a:p>
        </p:txBody>
      </p:sp>
      <p:pic>
        <p:nvPicPr>
          <p:cNvPr id="4" name="Picture 3" descr="Application Error.jpg"/>
          <p:cNvPicPr>
            <a:picLocks noChangeAspect="1"/>
          </p:cNvPicPr>
          <p:nvPr/>
        </p:nvPicPr>
        <p:blipFill>
          <a:blip r:embed="rId4" cstate="print"/>
          <a:stretch>
            <a:fillRect/>
          </a:stretch>
        </p:blipFill>
        <p:spPr>
          <a:xfrm>
            <a:off x="1295400" y="2686050"/>
            <a:ext cx="6553200" cy="1485900"/>
          </a:xfrm>
          <a:prstGeom prst="rect">
            <a:avLst/>
          </a:prstGeom>
        </p:spPr>
      </p:pic>
      <p:pic>
        <p:nvPicPr>
          <p:cNvPr id="5" name="Picture 4" descr="End unresponsive program.jpg"/>
          <p:cNvPicPr>
            <a:picLocks noChangeAspect="1"/>
          </p:cNvPicPr>
          <p:nvPr/>
        </p:nvPicPr>
        <p:blipFill>
          <a:blip r:embed="rId5" cstate="print"/>
          <a:stretch>
            <a:fillRect/>
          </a:stretch>
        </p:blipFill>
        <p:spPr>
          <a:xfrm>
            <a:off x="2571750" y="2152650"/>
            <a:ext cx="4000500" cy="2552700"/>
          </a:xfrm>
          <a:prstGeom prst="rect">
            <a:avLst/>
          </a:prstGeom>
        </p:spPr>
      </p:pic>
      <p:pic>
        <p:nvPicPr>
          <p:cNvPr id="6" name="Picture 5" descr="Man Shouting at Computer iStock_000005307293Small.jpg"/>
          <p:cNvPicPr>
            <a:picLocks noChangeAspect="1"/>
          </p:cNvPicPr>
          <p:nvPr/>
        </p:nvPicPr>
        <p:blipFill>
          <a:blip r:embed="rId6" cstate="print"/>
          <a:stretch>
            <a:fillRect/>
          </a:stretch>
        </p:blipFill>
        <p:spPr>
          <a:xfrm>
            <a:off x="0" y="1428736"/>
            <a:ext cx="9144000" cy="5429264"/>
          </a:xfrm>
          <a:prstGeom prst="rect">
            <a:avLst/>
          </a:prstGeom>
        </p:spPr>
      </p:pic>
      <p:sp>
        <p:nvSpPr>
          <p:cNvPr id="8" name="TextBox 7"/>
          <p:cNvSpPr txBox="1"/>
          <p:nvPr/>
        </p:nvSpPr>
        <p:spPr>
          <a:xfrm>
            <a:off x="285720" y="1571612"/>
            <a:ext cx="5000660" cy="646331"/>
          </a:xfrm>
          <a:prstGeom prst="rect">
            <a:avLst/>
          </a:prstGeom>
          <a:noFill/>
        </p:spPr>
        <p:txBody>
          <a:bodyPr wrap="square" rtlCol="0">
            <a:spAutoFit/>
          </a:bodyPr>
          <a:lstStyle/>
          <a:p>
            <a:r>
              <a:rPr lang="en-ZA" b="1" dirty="0" smtClean="0">
                <a:solidFill>
                  <a:schemeClr val="tx2"/>
                </a:solidFill>
              </a:rPr>
              <a:t>Software defects CAN be prevented </a:t>
            </a:r>
          </a:p>
          <a:p>
            <a:r>
              <a:rPr lang="en-ZA" b="1" dirty="0" smtClean="0">
                <a:solidFill>
                  <a:schemeClr val="tx2"/>
                </a:solidFill>
              </a:rPr>
              <a:t>Take a stand</a:t>
            </a:r>
            <a:endParaRPr lang="en-US"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7105"/>
                                        </p:tgtEl>
                                        <p:attrNameLst>
                                          <p:attrName>style.visibility</p:attrName>
                                        </p:attrNameLst>
                                      </p:cBhvr>
                                      <p:to>
                                        <p:strVal val="visible"/>
                                      </p:to>
                                    </p:set>
                                    <p:animEffect transition="in" filter="fade">
                                      <p:cBhvr>
                                        <p:cTn id="15" dur="500"/>
                                        <p:tgtEl>
                                          <p:spTgt spid="47105"/>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0"/>
                                        <p:tgtEl>
                                          <p:spTgt spid="6"/>
                                        </p:tgtEl>
                                      </p:cBhvr>
                                    </p:animEffect>
                                  </p:childTnLst>
                                </p:cTn>
                              </p:par>
                            </p:childTnLst>
                          </p:cTn>
                        </p:par>
                        <p:par>
                          <p:cTn id="20" fill="hold">
                            <p:stCondLst>
                              <p:cond delay="5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What is</a:t>
            </a:r>
            <a:r>
              <a:rPr kumimoji="0" lang="en-ZA" sz="2400" b="1" i="0" u="none" strike="noStrike" kern="1200" cap="none" spc="0" normalizeH="0" noProof="0" dirty="0" smtClean="0">
                <a:ln>
                  <a:noFill/>
                </a:ln>
                <a:solidFill>
                  <a:srgbClr val="002060"/>
                </a:solidFill>
                <a:effectLst/>
                <a:uLnTx/>
                <a:uFillTx/>
                <a:latin typeface="+mj-lt"/>
                <a:ea typeface="+mj-ea"/>
                <a:cs typeface="+mj-cs"/>
              </a:rPr>
              <a:t> IT?  </a:t>
            </a:r>
            <a:r>
              <a:rPr lang="en-ZA" sz="2400" b="1" baseline="0" dirty="0" smtClean="0">
                <a:solidFill>
                  <a:srgbClr val="002060"/>
                </a:solidFill>
                <a:latin typeface="+mj-lt"/>
                <a:ea typeface="+mj-ea"/>
                <a:cs typeface="+mj-cs"/>
              </a:rPr>
              <a:t>REALLY?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noProof="0" dirty="0" smtClean="0">
                <a:ln>
                  <a:noFill/>
                </a:ln>
                <a:solidFill>
                  <a:srgbClr val="002060"/>
                </a:solidFill>
                <a:effectLst/>
                <a:uLnTx/>
                <a:uFillTx/>
                <a:latin typeface="+mj-lt"/>
                <a:ea typeface="+mj-ea"/>
                <a:cs typeface="+mj-cs"/>
              </a:rPr>
              <a:t>The MOST important skill?</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pic>
        <p:nvPicPr>
          <p:cNvPr id="24" name="Picture 23" descr="Notebook Computer iStock_000006031857Small.jpg"/>
          <p:cNvPicPr>
            <a:picLocks noChangeAspect="1"/>
          </p:cNvPicPr>
          <p:nvPr/>
        </p:nvPicPr>
        <p:blipFill>
          <a:blip r:embed="rId3" cstate="print"/>
          <a:stretch>
            <a:fillRect/>
          </a:stretch>
        </p:blipFill>
        <p:spPr>
          <a:xfrm>
            <a:off x="4572000" y="1500175"/>
            <a:ext cx="4572000" cy="2786082"/>
          </a:xfrm>
          <a:prstGeom prst="rect">
            <a:avLst/>
          </a:prstGeom>
        </p:spPr>
      </p:pic>
      <p:pic>
        <p:nvPicPr>
          <p:cNvPr id="27" name="Picture 26" descr="Typewriter iStock_000005521746Small Trimmed.jpg"/>
          <p:cNvPicPr>
            <a:picLocks noChangeAspect="1"/>
          </p:cNvPicPr>
          <p:nvPr/>
        </p:nvPicPr>
        <p:blipFill>
          <a:blip r:embed="rId4" cstate="print"/>
          <a:stretch>
            <a:fillRect/>
          </a:stretch>
        </p:blipFill>
        <p:spPr>
          <a:xfrm>
            <a:off x="0" y="3374534"/>
            <a:ext cx="4572000" cy="3483466"/>
          </a:xfrm>
          <a:prstGeom prst="rect">
            <a:avLst/>
          </a:prstGeom>
        </p:spPr>
      </p:pic>
      <p:pic>
        <p:nvPicPr>
          <p:cNvPr id="15" name="Picture 14" descr="Touch Typing iStock_000007155263Small.jpg"/>
          <p:cNvPicPr>
            <a:picLocks noChangeAspect="1"/>
          </p:cNvPicPr>
          <p:nvPr/>
        </p:nvPicPr>
        <p:blipFill>
          <a:blip r:embed="rId5" cstate="print"/>
          <a:stretch>
            <a:fillRect/>
          </a:stretch>
        </p:blipFill>
        <p:spPr>
          <a:xfrm>
            <a:off x="5143504" y="4195715"/>
            <a:ext cx="4000496" cy="2662285"/>
          </a:xfrm>
          <a:prstGeom prst="rect">
            <a:avLst/>
          </a:prstGeom>
        </p:spPr>
      </p:pic>
      <p:pic>
        <p:nvPicPr>
          <p:cNvPr id="44035" name="Picture 3"/>
          <p:cNvPicPr>
            <a:picLocks noChangeAspect="1" noChangeArrowheads="1"/>
          </p:cNvPicPr>
          <p:nvPr/>
        </p:nvPicPr>
        <p:blipFill>
          <a:blip r:embed="rId6" cstate="print"/>
          <a:srcRect/>
          <a:stretch>
            <a:fillRect/>
          </a:stretch>
        </p:blipFill>
        <p:spPr bwMode="auto">
          <a:xfrm>
            <a:off x="642910" y="1428736"/>
            <a:ext cx="3286115" cy="1857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35"/>
                                        </p:tgtEl>
                                        <p:attrNameLst>
                                          <p:attrName>style.visibility</p:attrName>
                                        </p:attrNameLst>
                                      </p:cBhvr>
                                      <p:to>
                                        <p:strVal val="visible"/>
                                      </p:to>
                                    </p:set>
                                    <p:animEffect transition="in" filter="fade">
                                      <p:cBhvr>
                                        <p:cTn id="11" dur="2000"/>
                                        <p:tgtEl>
                                          <p:spTgt spid="44035"/>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2000"/>
                                        <p:tgtEl>
                                          <p:spTgt spid="27"/>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Policy</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3" name="TextBox 2"/>
          <p:cNvSpPr txBox="1"/>
          <p:nvPr/>
        </p:nvSpPr>
        <p:spPr>
          <a:xfrm>
            <a:off x="214282" y="1500174"/>
            <a:ext cx="4357718" cy="2585323"/>
          </a:xfrm>
          <a:prstGeom prst="rect">
            <a:avLst/>
          </a:prstGeom>
          <a:noFill/>
        </p:spPr>
        <p:txBody>
          <a:bodyPr wrap="square" rtlCol="0">
            <a:spAutoFit/>
          </a:bodyPr>
          <a:lstStyle/>
          <a:p>
            <a:pPr marL="342900" indent="-342900">
              <a:buClr>
                <a:schemeClr val="tx2"/>
              </a:buClr>
              <a:buFont typeface="+mj-lt"/>
              <a:buAutoNum type="arabicPeriod"/>
            </a:pPr>
            <a:r>
              <a:rPr lang="en-ZA" dirty="0" smtClean="0"/>
              <a:t>Hand-me-down principle</a:t>
            </a:r>
          </a:p>
          <a:p>
            <a:pPr marL="342900" indent="-342900">
              <a:buClr>
                <a:schemeClr val="tx2"/>
              </a:buClr>
              <a:buFont typeface="+mj-lt"/>
              <a:buAutoNum type="arabicPeriod"/>
            </a:pPr>
            <a:endParaRPr lang="en-ZA" dirty="0" smtClean="0"/>
          </a:p>
          <a:p>
            <a:pPr marL="342900" indent="-342900">
              <a:buClr>
                <a:schemeClr val="tx2"/>
              </a:buClr>
              <a:buFont typeface="+mj-lt"/>
              <a:buAutoNum type="arabicPeriod"/>
            </a:pPr>
            <a:r>
              <a:rPr lang="en-ZA" dirty="0" smtClean="0"/>
              <a:t>Long term partnership (20 years) with business system suppliers</a:t>
            </a:r>
          </a:p>
          <a:p>
            <a:pPr marL="342900" indent="-342900">
              <a:buClr>
                <a:schemeClr val="tx2"/>
              </a:buClr>
              <a:buFont typeface="+mj-lt"/>
              <a:buAutoNum type="arabicPeriod"/>
            </a:pPr>
            <a:endParaRPr lang="en-ZA" dirty="0" smtClean="0"/>
          </a:p>
          <a:p>
            <a:pPr marL="342900" indent="-342900">
              <a:buClr>
                <a:schemeClr val="tx2"/>
              </a:buClr>
              <a:buFont typeface="+mj-lt"/>
              <a:buAutoNum type="arabicPeriod"/>
            </a:pPr>
            <a:r>
              <a:rPr lang="en-ZA" dirty="0" smtClean="0"/>
              <a:t>Business focus</a:t>
            </a:r>
          </a:p>
          <a:p>
            <a:pPr marL="342900" indent="-342900">
              <a:buClr>
                <a:schemeClr val="tx2"/>
              </a:buClr>
            </a:pPr>
            <a:endParaRPr lang="en-ZA" dirty="0" smtClean="0"/>
          </a:p>
          <a:p>
            <a:endParaRPr lang="en-US" dirty="0"/>
          </a:p>
        </p:txBody>
      </p:sp>
      <p:grpSp>
        <p:nvGrpSpPr>
          <p:cNvPr id="2" name="Group 5"/>
          <p:cNvGrpSpPr/>
          <p:nvPr/>
        </p:nvGrpSpPr>
        <p:grpSpPr>
          <a:xfrm>
            <a:off x="-500098" y="3786190"/>
            <a:ext cx="4714876" cy="3071810"/>
            <a:chOff x="0" y="3786190"/>
            <a:chExt cx="4714876" cy="3071810"/>
          </a:xfrm>
        </p:grpSpPr>
        <p:pic>
          <p:nvPicPr>
            <p:cNvPr id="7" name="Picture 6" descr="Old PC iStock_000006180372Small.jpg"/>
            <p:cNvPicPr>
              <a:picLocks noChangeAspect="1"/>
            </p:cNvPicPr>
            <p:nvPr/>
          </p:nvPicPr>
          <p:blipFill>
            <a:blip r:embed="rId3" cstate="print"/>
            <a:stretch>
              <a:fillRect/>
            </a:stretch>
          </p:blipFill>
          <p:spPr>
            <a:xfrm>
              <a:off x="0" y="3786190"/>
              <a:ext cx="4714876" cy="3071810"/>
            </a:xfrm>
            <a:prstGeom prst="rect">
              <a:avLst/>
            </a:prstGeom>
          </p:spPr>
        </p:pic>
        <p:pic>
          <p:nvPicPr>
            <p:cNvPr id="8" name="Picture 7" descr="Windows XP 05102008013 Cropped.jpg"/>
            <p:cNvPicPr>
              <a:picLocks noChangeAspect="1"/>
            </p:cNvPicPr>
            <p:nvPr/>
          </p:nvPicPr>
          <p:blipFill>
            <a:blip r:embed="rId4" cstate="print"/>
            <a:stretch>
              <a:fillRect/>
            </a:stretch>
          </p:blipFill>
          <p:spPr>
            <a:xfrm rot="21120000">
              <a:off x="2614617" y="4638263"/>
              <a:ext cx="1000104" cy="686147"/>
            </a:xfrm>
            <a:prstGeom prst="rect">
              <a:avLst/>
            </a:prstGeom>
          </p:spPr>
        </p:pic>
      </p:grpSp>
      <p:pic>
        <p:nvPicPr>
          <p:cNvPr id="5" name="Picture 4" descr="Handshake iStock_000005218304Medium.jpg"/>
          <p:cNvPicPr>
            <a:picLocks noChangeAspect="1"/>
          </p:cNvPicPr>
          <p:nvPr/>
        </p:nvPicPr>
        <p:blipFill>
          <a:blip r:embed="rId5" cstate="print"/>
          <a:stretch>
            <a:fillRect/>
          </a:stretch>
        </p:blipFill>
        <p:spPr>
          <a:xfrm>
            <a:off x="3999844" y="3571876"/>
            <a:ext cx="5144156" cy="3286124"/>
          </a:xfrm>
          <a:prstGeom prst="rect">
            <a:avLst/>
          </a:prstGeom>
        </p:spPr>
      </p:pic>
      <p:grpSp>
        <p:nvGrpSpPr>
          <p:cNvPr id="6" name="Group 12"/>
          <p:cNvGrpSpPr/>
          <p:nvPr/>
        </p:nvGrpSpPr>
        <p:grpSpPr>
          <a:xfrm>
            <a:off x="4572000" y="1357298"/>
            <a:ext cx="4572000" cy="2228850"/>
            <a:chOff x="4572000" y="1357298"/>
            <a:chExt cx="4572000" cy="2228850"/>
          </a:xfrm>
        </p:grpSpPr>
        <p:grpSp>
          <p:nvGrpSpPr>
            <p:cNvPr id="9" name="Group 8"/>
            <p:cNvGrpSpPr/>
            <p:nvPr/>
          </p:nvGrpSpPr>
          <p:grpSpPr>
            <a:xfrm>
              <a:off x="4591050" y="1357298"/>
              <a:ext cx="4552950" cy="2228850"/>
              <a:chOff x="4591050" y="1428736"/>
              <a:chExt cx="4552950" cy="2228850"/>
            </a:xfrm>
          </p:grpSpPr>
          <p:pic>
            <p:nvPicPr>
              <p:cNvPr id="10" name="Picture 9" descr="Portion of Windows XP Desktop on Dell 002 Cut Back.jpg"/>
              <p:cNvPicPr>
                <a:picLocks noChangeAspect="1"/>
              </p:cNvPicPr>
              <p:nvPr/>
            </p:nvPicPr>
            <p:blipFill>
              <a:blip r:embed="rId6" cstate="print"/>
              <a:stretch>
                <a:fillRect/>
              </a:stretch>
            </p:blipFill>
            <p:spPr>
              <a:xfrm>
                <a:off x="4591050" y="1428736"/>
                <a:ext cx="4552950" cy="2228850"/>
              </a:xfrm>
              <a:prstGeom prst="rect">
                <a:avLst/>
              </a:prstGeom>
            </p:spPr>
          </p:pic>
          <p:sp>
            <p:nvSpPr>
              <p:cNvPr id="11" name="Oval 10"/>
              <p:cNvSpPr/>
              <p:nvPr/>
            </p:nvSpPr>
            <p:spPr>
              <a:xfrm>
                <a:off x="6715140" y="1571612"/>
                <a:ext cx="1357322" cy="107157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p:cNvSpPr/>
            <p:nvPr/>
          </p:nvSpPr>
          <p:spPr>
            <a:xfrm>
              <a:off x="4572000" y="1500174"/>
              <a:ext cx="1357322" cy="107157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142875" y="1474788"/>
          <a:ext cx="4714876" cy="5383530"/>
        </p:xfrm>
        <a:graphic>
          <a:graphicData uri="http://schemas.openxmlformats.org/drawingml/2006/table">
            <a:tbl>
              <a:tblPr/>
              <a:tblGrid>
                <a:gridCol w="737180"/>
                <a:gridCol w="3977696"/>
              </a:tblGrid>
              <a:tr h="282490">
                <a:tc>
                  <a:txBody>
                    <a:bodyPr/>
                    <a:lstStyle/>
                    <a:p>
                      <a:pPr algn="l" fontAlgn="b"/>
                      <a:r>
                        <a:rPr lang="en-US" sz="1800" b="1" i="0" u="none" strike="noStrike" dirty="0">
                          <a:solidFill>
                            <a:srgbClr val="000000"/>
                          </a:solidFill>
                          <a:latin typeface="Calibri"/>
                        </a:rPr>
                        <a:t>500528</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Waste Material Consumed</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dirty="0">
                          <a:solidFill>
                            <a:srgbClr val="000000"/>
                          </a:solidFill>
                          <a:latin typeface="Calibri"/>
                        </a:rPr>
                        <a:t>500530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Loss from valuation of external materials</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500540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Loss from valuation of own materials</a:t>
                      </a:r>
                    </a:p>
                  </a:txBody>
                  <a:tcPr marL="9525" marR="9525" marT="9525" marB="0">
                    <a:lnL>
                      <a:noFill/>
                    </a:lnL>
                    <a:lnR>
                      <a:noFill/>
                    </a:lnR>
                    <a:lnT>
                      <a:noFill/>
                    </a:lnT>
                    <a:lnB>
                      <a:noFill/>
                    </a:lnB>
                    <a:solidFill>
                      <a:schemeClr val="bg1"/>
                    </a:solidFill>
                  </a:tcPr>
                </a:tc>
              </a:tr>
              <a:tr h="555500">
                <a:tc>
                  <a:txBody>
                    <a:bodyPr/>
                    <a:lstStyle/>
                    <a:p>
                      <a:pPr algn="l" fontAlgn="b"/>
                      <a:r>
                        <a:rPr lang="en-US" sz="1800" b="1" i="0" u="none" strike="noStrike">
                          <a:solidFill>
                            <a:srgbClr val="000000"/>
                          </a:solidFill>
                          <a:latin typeface="Calibri"/>
                        </a:rPr>
                        <a:t>500550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Losses - inventory variance -consignment sale</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500560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Safety Clothing</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500565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Safety Equipment</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500570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Sand &amp; Stone</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500575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Scraper Rope</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500580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Scrapers</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500585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Services</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500590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Signs</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dirty="0">
                          <a:solidFill>
                            <a:srgbClr val="000000"/>
                          </a:solidFill>
                          <a:latin typeface="Calibri"/>
                        </a:rPr>
                        <a:t>500595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Skips &amp; Cages</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500600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Finished Goods Inventory Offset</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500605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Smelting &amp; Refining</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500610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Production Order Settlement - Variance</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500615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Steel Other</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500620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Steel Sections</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500625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Steel Sheets &amp; Plates</a:t>
                      </a:r>
                    </a:p>
                  </a:txBody>
                  <a:tcPr marL="9525" marR="9525" marT="9525" marB="0">
                    <a:lnL>
                      <a:noFill/>
                    </a:lnL>
                    <a:lnR>
                      <a:noFill/>
                    </a:lnR>
                    <a:lnT>
                      <a:noFill/>
                    </a:lnT>
                    <a:lnB>
                      <a:noFill/>
                    </a:lnB>
                    <a:solidFill>
                      <a:schemeClr val="bg1"/>
                    </a:solidFill>
                  </a:tcPr>
                </a:tc>
              </a:tr>
            </a:tbl>
          </a:graphicData>
        </a:graphic>
      </p:graphicFrame>
      <p:graphicFrame>
        <p:nvGraphicFramePr>
          <p:cNvPr id="13" name="Diagram 12"/>
          <p:cNvGraphicFramePr/>
          <p:nvPr/>
        </p:nvGraphicFramePr>
        <p:xfrm>
          <a:off x="6429388" y="1928802"/>
          <a:ext cx="2286016" cy="3693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 name="Straight Arrow Connector 9"/>
          <p:cNvCxnSpPr/>
          <p:nvPr/>
        </p:nvCxnSpPr>
        <p:spPr>
          <a:xfrm rot="10800000">
            <a:off x="1714500" y="4214813"/>
            <a:ext cx="4714875" cy="1287462"/>
          </a:xfrm>
          <a:prstGeom prst="straightConnector1">
            <a:avLst/>
          </a:prstGeom>
          <a:ln w="50800">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a:off x="2000250" y="3929063"/>
            <a:ext cx="4572000" cy="1573212"/>
          </a:xfrm>
          <a:prstGeom prst="straightConnector1">
            <a:avLst/>
          </a:prstGeom>
          <a:ln w="50800">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flipV="1">
            <a:off x="2143125" y="1571625"/>
            <a:ext cx="4357688" cy="3500438"/>
          </a:xfrm>
          <a:prstGeom prst="straightConnector1">
            <a:avLst/>
          </a:prstGeom>
          <a:ln w="50800">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a:off x="2831307" y="1750218"/>
            <a:ext cx="3848100" cy="3795713"/>
          </a:xfrm>
          <a:prstGeom prst="straightConnector1">
            <a:avLst/>
          </a:prstGeom>
          <a:ln w="50800">
            <a:tailEnd type="stealth" w="lg" len="lg"/>
          </a:ln>
        </p:spPr>
        <p:style>
          <a:lnRef idx="1">
            <a:schemeClr val="accent1"/>
          </a:lnRef>
          <a:fillRef idx="0">
            <a:schemeClr val="accent1"/>
          </a:fillRef>
          <a:effectRef idx="0">
            <a:schemeClr val="accent1"/>
          </a:effectRef>
          <a:fontRef idx="minor">
            <a:schemeClr val="tx1"/>
          </a:fontRef>
        </p:style>
      </p:cxnSp>
      <p:sp>
        <p:nvSpPr>
          <p:cNvPr id="49196" name="Title 1"/>
          <p:cNvSpPr txBox="1">
            <a:spLocks/>
          </p:cNvSpPr>
          <p:nvPr/>
        </p:nvSpPr>
        <p:spPr bwMode="auto">
          <a:xfrm>
            <a:off x="357188" y="214313"/>
            <a:ext cx="6429375" cy="785812"/>
          </a:xfrm>
          <a:prstGeom prst="rect">
            <a:avLst/>
          </a:prstGeom>
          <a:noFill/>
          <a:ln w="9525">
            <a:noFill/>
            <a:miter lim="800000"/>
            <a:headEnd/>
            <a:tailEnd/>
          </a:ln>
        </p:spPr>
        <p:txBody>
          <a:bodyPr anchor="ctr"/>
          <a:lstStyle/>
          <a:p>
            <a:r>
              <a:rPr lang="en-ZA" sz="2400" b="1" dirty="0" smtClean="0">
                <a:solidFill>
                  <a:srgbClr val="002060"/>
                </a:solidFill>
                <a:latin typeface="Verdana" pitchFamily="34" charset="0"/>
              </a:rPr>
              <a:t>Precision configuration versus …</a:t>
            </a:r>
            <a:endParaRPr lang="en-US" sz="2400" b="1" dirty="0">
              <a:solidFill>
                <a:srgbClr val="002060"/>
              </a:solidFill>
              <a:latin typeface="Verdana" pitchFamily="34" charset="0"/>
            </a:endParaRPr>
          </a:p>
        </p:txBody>
      </p:sp>
      <p:sp>
        <p:nvSpPr>
          <p:cNvPr id="24" name="TextBox 23"/>
          <p:cNvSpPr txBox="1">
            <a:spLocks noChangeArrowheads="1"/>
          </p:cNvSpPr>
          <p:nvPr/>
        </p:nvSpPr>
        <p:spPr bwMode="auto">
          <a:xfrm>
            <a:off x="4786313" y="5715000"/>
            <a:ext cx="4000500" cy="954088"/>
          </a:xfrm>
          <a:prstGeom prst="rect">
            <a:avLst/>
          </a:prstGeom>
          <a:noFill/>
          <a:ln w="9525">
            <a:noFill/>
            <a:miter lim="800000"/>
            <a:headEnd/>
            <a:tailEnd/>
          </a:ln>
        </p:spPr>
        <p:txBody>
          <a:bodyPr>
            <a:spAutoFit/>
          </a:bodyPr>
          <a:lstStyle/>
          <a:p>
            <a:r>
              <a:rPr lang="en-ZA" sz="1400" b="1" dirty="0">
                <a:latin typeface="Verdana" pitchFamily="34" charset="0"/>
              </a:rPr>
              <a:t>Lack of consistency in detail in Chart of Accounts, random mapping, difficult and costly to maintain, VERY DIFFICULT to report on strategically</a:t>
            </a:r>
            <a:endParaRPr lang="en-US" sz="1400" b="1" dirty="0">
              <a:latin typeface="Verdana" pitchFamily="34" charset="0"/>
            </a:endParaRPr>
          </a:p>
        </p:txBody>
      </p:sp>
      <p:pic>
        <p:nvPicPr>
          <p:cNvPr id="25" name="Picture 24" descr="Tangled Wires iStock_000007154954Small.jpg"/>
          <p:cNvPicPr>
            <a:picLocks noChangeAspect="1"/>
          </p:cNvPicPr>
          <p:nvPr/>
        </p:nvPicPr>
        <p:blipFill>
          <a:blip r:embed="rId8" cstate="print"/>
          <a:srcRect/>
          <a:stretch>
            <a:fillRect/>
          </a:stretch>
        </p:blipFill>
        <p:spPr bwMode="auto">
          <a:xfrm>
            <a:off x="3571875" y="3143250"/>
            <a:ext cx="2538413" cy="1606550"/>
          </a:xfrm>
          <a:prstGeom prst="rect">
            <a:avLst/>
          </a:prstGeom>
          <a:noFill/>
          <a:ln w="9525">
            <a:noFill/>
            <a:miter lim="800000"/>
            <a:headEnd/>
            <a:tailEnd/>
          </a:ln>
        </p:spPr>
      </p:pic>
      <p:sp>
        <p:nvSpPr>
          <p:cNvPr id="14" name="Rectangle 13"/>
          <p:cNvSpPr/>
          <p:nvPr/>
        </p:nvSpPr>
        <p:spPr>
          <a:xfrm>
            <a:off x="1000100" y="4929198"/>
            <a:ext cx="35719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785918" y="4929198"/>
            <a:ext cx="35719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00100" y="5500702"/>
            <a:ext cx="71438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071670" y="5500702"/>
            <a:ext cx="71438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0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2000"/>
                                        <p:tgtEl>
                                          <p:spTgt spid="21"/>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childTnLst>
                                </p:cTn>
                              </p:par>
                            </p:childTnLst>
                          </p:cTn>
                        </p:par>
                        <p:par>
                          <p:cTn id="33" fill="hold">
                            <p:stCondLst>
                              <p:cond delay="60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000"/>
                                        <p:tgtEl>
                                          <p:spTgt spid="25"/>
                                        </p:tgtEl>
                                      </p:cBhvr>
                                    </p:animEffect>
                                  </p:childTnLst>
                                </p:cTn>
                              </p:par>
                            </p:childTnLst>
                          </p:cTn>
                        </p:par>
                        <p:par>
                          <p:cTn id="37" fill="hold">
                            <p:stCondLst>
                              <p:cond delay="8000"/>
                            </p:stCondLst>
                            <p:childTnLst>
                              <p:par>
                                <p:cTn id="38" presetID="10" presetClass="entr" presetSubtype="0"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24" grpId="0"/>
      <p:bldP spid="14" grpId="0" animBg="1"/>
      <p:bldP spid="15"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01995148Medium Bloukrans Bridge Cropped.jpg"/>
          <p:cNvPicPr>
            <a:picLocks noChangeAspect="1"/>
          </p:cNvPicPr>
          <p:nvPr/>
        </p:nvPicPr>
        <p:blipFill>
          <a:blip r:embed="rId3" cstate="print"/>
          <a:stretch>
            <a:fillRect/>
          </a:stretch>
        </p:blipFill>
        <p:spPr>
          <a:xfrm>
            <a:off x="0" y="1428736"/>
            <a:ext cx="9144000" cy="5429264"/>
          </a:xfrm>
          <a:prstGeom prst="rect">
            <a:avLst/>
          </a:prstGeom>
        </p:spPr>
      </p:pic>
      <p:sp>
        <p:nvSpPr>
          <p:cNvPr id="10"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I.T. versus bridges</a:t>
            </a:r>
            <a:endParaRPr lang="en-US" sz="2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Leadership</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3" name="TextBox 2"/>
          <p:cNvSpPr txBox="1"/>
          <p:nvPr/>
        </p:nvSpPr>
        <p:spPr>
          <a:xfrm>
            <a:off x="500034" y="1714488"/>
            <a:ext cx="5072098" cy="2031325"/>
          </a:xfrm>
          <a:prstGeom prst="rect">
            <a:avLst/>
          </a:prstGeom>
          <a:noFill/>
        </p:spPr>
        <p:txBody>
          <a:bodyPr wrap="square" rtlCol="0">
            <a:spAutoFit/>
          </a:bodyPr>
          <a:lstStyle/>
          <a:p>
            <a:pPr marL="342900" indent="-342900">
              <a:buClr>
                <a:schemeClr val="tx2"/>
              </a:buClr>
              <a:buFont typeface="+mj-lt"/>
              <a:buAutoNum type="arabicPeriod"/>
            </a:pPr>
            <a:r>
              <a:rPr lang="en-ZA" dirty="0" smtClean="0"/>
              <a:t>Executive custody is critical</a:t>
            </a:r>
          </a:p>
          <a:p>
            <a:pPr marL="342900" indent="-342900">
              <a:buClr>
                <a:schemeClr val="tx2"/>
              </a:buClr>
              <a:buFont typeface="+mj-lt"/>
              <a:buAutoNum type="arabicPeriod"/>
            </a:pPr>
            <a:endParaRPr lang="en-ZA" dirty="0" smtClean="0"/>
          </a:p>
          <a:p>
            <a:pPr marL="800100" lvl="1" indent="-342900">
              <a:buClr>
                <a:schemeClr val="tx2"/>
              </a:buClr>
            </a:pPr>
            <a:r>
              <a:rPr lang="en-ZA" b="1" dirty="0" smtClean="0"/>
              <a:t>-- 50% leadership</a:t>
            </a:r>
          </a:p>
          <a:p>
            <a:pPr marL="342900" indent="-342900">
              <a:buClr>
                <a:schemeClr val="tx2"/>
              </a:buClr>
              <a:buFont typeface="+mj-lt"/>
              <a:buAutoNum type="arabicPeriod"/>
            </a:pPr>
            <a:endParaRPr lang="en-ZA" dirty="0" smtClean="0"/>
          </a:p>
          <a:p>
            <a:pPr marL="342900" indent="-342900">
              <a:buClr>
                <a:schemeClr val="tx2"/>
              </a:buClr>
              <a:buFont typeface="+mj-lt"/>
              <a:buAutoNum type="arabicPeriod"/>
            </a:pPr>
            <a:r>
              <a:rPr lang="en-ZA" dirty="0" smtClean="0"/>
              <a:t>“Business systems department” instead of “IT department”</a:t>
            </a:r>
          </a:p>
          <a:p>
            <a:endParaRPr lang="en-US" dirty="0"/>
          </a:p>
        </p:txBody>
      </p:sp>
      <p:pic>
        <p:nvPicPr>
          <p:cNvPr id="5" name="Picture 4" descr="Business Meeting iStock_000005327644Small.jpg"/>
          <p:cNvPicPr>
            <a:picLocks noChangeAspect="1"/>
          </p:cNvPicPr>
          <p:nvPr/>
        </p:nvPicPr>
        <p:blipFill>
          <a:blip r:embed="rId3" cstate="print"/>
          <a:stretch>
            <a:fillRect/>
          </a:stretch>
        </p:blipFill>
        <p:spPr>
          <a:xfrm>
            <a:off x="0" y="3571876"/>
            <a:ext cx="4929190" cy="3286124"/>
          </a:xfrm>
          <a:prstGeom prst="rect">
            <a:avLst/>
          </a:prstGeom>
        </p:spPr>
      </p:pic>
      <p:pic>
        <p:nvPicPr>
          <p:cNvPr id="6" name="Picture 2"/>
          <p:cNvPicPr>
            <a:picLocks noChangeAspect="1" noChangeArrowheads="1"/>
          </p:cNvPicPr>
          <p:nvPr/>
        </p:nvPicPr>
        <p:blipFill>
          <a:blip r:embed="rId4" cstate="print"/>
          <a:srcRect/>
          <a:stretch>
            <a:fillRect/>
          </a:stretch>
        </p:blipFill>
        <p:spPr bwMode="auto">
          <a:xfrm>
            <a:off x="4857752" y="1428736"/>
            <a:ext cx="4286248" cy="542926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3000"/>
                                        <p:tgtEl>
                                          <p:spTgt spid="3">
                                            <p:txEl>
                                              <p:pRg st="2" end="2"/>
                                            </p:txEl>
                                          </p:spTgt>
                                        </p:tgtEl>
                                      </p:cBhvr>
                                    </p:animEffect>
                                  </p:childTnLst>
                                </p:cTn>
                              </p:par>
                            </p:childTnLst>
                          </p:cTn>
                        </p:par>
                        <p:par>
                          <p:cTn id="16" fill="hold">
                            <p:stCondLst>
                              <p:cond delay="70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childTnLst>
                          </p:cTn>
                        </p:par>
                        <p:par>
                          <p:cTn id="20" fill="hold">
                            <p:stCondLst>
                              <p:cond delay="9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Chart 2"/>
          <p:cNvGraphicFramePr>
            <a:graphicFrameLocks/>
          </p:cNvGraphicFramePr>
          <p:nvPr/>
        </p:nvGraphicFramePr>
        <p:xfrm>
          <a:off x="0" y="1143000"/>
          <a:ext cx="9144000" cy="5715000"/>
        </p:xfrm>
        <a:graphic>
          <a:graphicData uri="http://schemas.openxmlformats.org/presentationml/2006/ole">
            <p:oleObj spid="_x0000_s188418" r:id="rId4" imgW="9144793" imgH="5718544" progId="Excel.Sheet.8">
              <p:embed/>
            </p:oleObj>
          </a:graphicData>
        </a:graphic>
      </p:graphicFrame>
      <p:sp>
        <p:nvSpPr>
          <p:cNvPr id="60419"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a:solidFill>
                  <a:srgbClr val="002060"/>
                </a:solidFill>
                <a:latin typeface="Verdana" pitchFamily="34" charset="0"/>
              </a:rPr>
              <a:t>Factors for ERP reimplementation success</a:t>
            </a:r>
          </a:p>
        </p:txBody>
      </p:sp>
      <p:sp>
        <p:nvSpPr>
          <p:cNvPr id="9" name="Oval 8"/>
          <p:cNvSpPr/>
          <p:nvPr/>
        </p:nvSpPr>
        <p:spPr>
          <a:xfrm>
            <a:off x="8429625" y="2286000"/>
            <a:ext cx="500063" cy="42862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7429500" y="1785938"/>
            <a:ext cx="500063" cy="42862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6357938" y="6143625"/>
            <a:ext cx="500062" cy="42862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a:bodyPr>
          <a:lstStyle/>
          <a:p>
            <a:pPr algn="l" eaLnBrk="1" hangingPunct="1"/>
            <a:r>
              <a:rPr lang="en-ZA" sz="2400" b="1" dirty="0" smtClean="0"/>
              <a:t>What is strategy?</a:t>
            </a:r>
          </a:p>
        </p:txBody>
      </p:sp>
      <p:pic>
        <p:nvPicPr>
          <p:cNvPr id="32771" name="Picture 2"/>
          <p:cNvPicPr>
            <a:picLocks noChangeAspect="1" noChangeArrowheads="1"/>
          </p:cNvPicPr>
          <p:nvPr/>
        </p:nvPicPr>
        <p:blipFill>
          <a:blip r:embed="rId3" cstate="print"/>
          <a:srcRect/>
          <a:stretch>
            <a:fillRect/>
          </a:stretch>
        </p:blipFill>
        <p:spPr bwMode="auto">
          <a:xfrm>
            <a:off x="1571625" y="1785938"/>
            <a:ext cx="7200900" cy="4076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714500" y="1785938"/>
            <a:ext cx="6929438" cy="3787775"/>
            <a:chOff x="1714500" y="1785938"/>
            <a:chExt cx="6929438" cy="3787775"/>
          </a:xfrm>
        </p:grpSpPr>
        <p:sp>
          <p:nvSpPr>
            <p:cNvPr id="35844" name="Rectangle 4"/>
            <p:cNvSpPr>
              <a:spLocks noChangeArrowheads="1"/>
            </p:cNvSpPr>
            <p:nvPr/>
          </p:nvSpPr>
          <p:spPr bwMode="auto">
            <a:xfrm>
              <a:off x="1714500" y="1785938"/>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35845" name="Straight Connector 6"/>
            <p:cNvCxnSpPr>
              <a:cxnSpLocks noChangeShapeType="1"/>
              <a:stCxn id="35844" idx="0"/>
              <a:endCxn id="35844" idx="2"/>
            </p:cNvCxnSpPr>
            <p:nvPr/>
          </p:nvCxnSpPr>
          <p:spPr bwMode="auto">
            <a:xfrm rot="16200000" flipH="1">
              <a:off x="3285331" y="3679032"/>
              <a:ext cx="3787775" cy="1588"/>
            </a:xfrm>
            <a:prstGeom prst="line">
              <a:avLst/>
            </a:prstGeom>
            <a:noFill/>
            <a:ln w="19050" algn="ctr">
              <a:solidFill>
                <a:schemeClr val="tx1"/>
              </a:solidFill>
              <a:round/>
              <a:headEnd/>
              <a:tailEnd/>
            </a:ln>
          </p:spPr>
        </p:cxnSp>
        <p:cxnSp>
          <p:nvCxnSpPr>
            <p:cNvPr id="35846" name="Straight Connector 8"/>
            <p:cNvCxnSpPr>
              <a:cxnSpLocks noChangeShapeType="1"/>
              <a:stCxn id="35844" idx="1"/>
              <a:endCxn id="35844" idx="3"/>
            </p:cNvCxnSpPr>
            <p:nvPr/>
          </p:nvCxnSpPr>
          <p:spPr bwMode="auto">
            <a:xfrm rot="10800000" flipH="1">
              <a:off x="1714500" y="3679825"/>
              <a:ext cx="6929438" cy="1588"/>
            </a:xfrm>
            <a:prstGeom prst="line">
              <a:avLst/>
            </a:prstGeom>
            <a:noFill/>
            <a:ln w="19050" algn="ctr">
              <a:solidFill>
                <a:schemeClr val="tx1"/>
              </a:solidFill>
              <a:round/>
              <a:headEnd/>
              <a:tailEnd/>
            </a:ln>
          </p:spPr>
        </p:cxnSp>
      </p:grpSp>
      <p:sp>
        <p:nvSpPr>
          <p:cNvPr id="35847" name="TextBox 11"/>
          <p:cNvSpPr txBox="1">
            <a:spLocks noChangeArrowheads="1"/>
          </p:cNvSpPr>
          <p:nvPr/>
        </p:nvSpPr>
        <p:spPr bwMode="auto">
          <a:xfrm>
            <a:off x="1643063" y="5715000"/>
            <a:ext cx="6643687" cy="369888"/>
          </a:xfrm>
          <a:prstGeom prst="rect">
            <a:avLst/>
          </a:prstGeom>
          <a:noFill/>
          <a:ln w="9525">
            <a:noFill/>
            <a:miter lim="800000"/>
            <a:headEnd/>
            <a:tailEnd/>
          </a:ln>
        </p:spPr>
        <p:txBody>
          <a:bodyPr>
            <a:spAutoFit/>
          </a:bodyPr>
          <a:lstStyle/>
          <a:p>
            <a:r>
              <a:rPr lang="en-US" dirty="0"/>
              <a:t>Strategy – Doing the right things </a:t>
            </a:r>
            <a:r>
              <a:rPr lang="en-US" dirty="0">
                <a:sym typeface="Wingdings" pitchFamily="2" charset="2"/>
              </a:rPr>
              <a:t></a:t>
            </a:r>
            <a:endParaRPr lang="en-US" dirty="0"/>
          </a:p>
        </p:txBody>
      </p:sp>
      <p:sp>
        <p:nvSpPr>
          <p:cNvPr id="35848" name="TextBox 16"/>
          <p:cNvSpPr txBox="1">
            <a:spLocks noChangeArrowheads="1"/>
          </p:cNvSpPr>
          <p:nvPr/>
        </p:nvSpPr>
        <p:spPr bwMode="auto">
          <a:xfrm rot="-5400000">
            <a:off x="-1922462" y="2136775"/>
            <a:ext cx="6643688" cy="369887"/>
          </a:xfrm>
          <a:prstGeom prst="rect">
            <a:avLst/>
          </a:prstGeom>
          <a:noFill/>
          <a:ln w="9525">
            <a:noFill/>
            <a:miter lim="800000"/>
            <a:headEnd/>
            <a:tailEnd/>
          </a:ln>
        </p:spPr>
        <p:txBody>
          <a:bodyPr>
            <a:spAutoFit/>
          </a:bodyPr>
          <a:lstStyle/>
          <a:p>
            <a:r>
              <a:rPr lang="en-US" dirty="0"/>
              <a:t>Tactics – Doing things right </a:t>
            </a:r>
            <a:r>
              <a:rPr lang="en-US" dirty="0">
                <a:sym typeface="Wingdings" pitchFamily="2" charset="2"/>
              </a:rPr>
              <a:t></a:t>
            </a:r>
            <a:endParaRPr lang="en-US" dirty="0"/>
          </a:p>
        </p:txBody>
      </p:sp>
      <p:sp>
        <p:nvSpPr>
          <p:cNvPr id="10" name="Rectangle 2"/>
          <p:cNvSpPr>
            <a:spLocks noGrp="1" noChangeArrowheads="1"/>
          </p:cNvSpPr>
          <p:nvPr>
            <p:ph type="title"/>
          </p:nvPr>
        </p:nvSpPr>
        <p:spPr>
          <a:xfrm>
            <a:off x="457200" y="274638"/>
            <a:ext cx="8229600" cy="1143000"/>
          </a:xfrm>
        </p:spPr>
        <p:txBody>
          <a:bodyPr>
            <a:normAutofit/>
          </a:bodyPr>
          <a:lstStyle/>
          <a:p>
            <a:pPr algn="l" eaLnBrk="1" hangingPunct="1"/>
            <a:r>
              <a:rPr lang="en-ZA" sz="2400" b="1" dirty="0" smtClean="0"/>
              <a:t>Strategy versus tactics</a:t>
            </a:r>
          </a:p>
        </p:txBody>
      </p:sp>
      <p:sp>
        <p:nvSpPr>
          <p:cNvPr id="9" name="TextBox 3"/>
          <p:cNvSpPr txBox="1">
            <a:spLocks noChangeArrowheads="1"/>
          </p:cNvSpPr>
          <p:nvPr/>
        </p:nvSpPr>
        <p:spPr bwMode="auto">
          <a:xfrm>
            <a:off x="642910" y="6223835"/>
            <a:ext cx="2857499" cy="276999"/>
          </a:xfrm>
          <a:prstGeom prst="rect">
            <a:avLst/>
          </a:prstGeom>
          <a:noFill/>
          <a:ln w="9525">
            <a:noFill/>
            <a:miter lim="800000"/>
            <a:headEnd/>
            <a:tailEnd/>
          </a:ln>
        </p:spPr>
        <p:txBody>
          <a:bodyPr wrap="square">
            <a:spAutoFit/>
          </a:bodyPr>
          <a:lstStyle/>
          <a:p>
            <a:r>
              <a:rPr lang="en-US" sz="1200" dirty="0"/>
              <a:t>Professor Malcolm McDonald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847"/>
                                        </p:tgtEl>
                                        <p:attrNameLst>
                                          <p:attrName>style.visibility</p:attrName>
                                        </p:attrNameLst>
                                      </p:cBhvr>
                                      <p:to>
                                        <p:strVal val="visible"/>
                                      </p:to>
                                    </p:set>
                                    <p:animEffect transition="in" filter="fade">
                                      <p:cBhvr>
                                        <p:cTn id="7" dur="2000"/>
                                        <p:tgtEl>
                                          <p:spTgt spid="3584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5848"/>
                                        </p:tgtEl>
                                        <p:attrNameLst>
                                          <p:attrName>style.visibility</p:attrName>
                                        </p:attrNameLst>
                                      </p:cBhvr>
                                      <p:to>
                                        <p:strVal val="visible"/>
                                      </p:to>
                                    </p:set>
                                    <p:animEffect transition="in" filter="fade">
                                      <p:cBhvr>
                                        <p:cTn id="11" dur="2000"/>
                                        <p:tgtEl>
                                          <p:spTgt spid="35848"/>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7" grpId="0"/>
      <p:bldP spid="3584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p:cNvSpPr>
            <a:spLocks noChangeArrowheads="1"/>
          </p:cNvSpPr>
          <p:nvPr/>
        </p:nvSpPr>
        <p:spPr bwMode="auto">
          <a:xfrm>
            <a:off x="1714500" y="1785938"/>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36869" name="Straight Connector 6"/>
          <p:cNvCxnSpPr>
            <a:cxnSpLocks noChangeShapeType="1"/>
            <a:stCxn id="36868" idx="0"/>
            <a:endCxn id="36868" idx="2"/>
          </p:cNvCxnSpPr>
          <p:nvPr/>
        </p:nvCxnSpPr>
        <p:spPr bwMode="auto">
          <a:xfrm rot="16200000" flipH="1">
            <a:off x="3285331" y="3679032"/>
            <a:ext cx="3787775" cy="1588"/>
          </a:xfrm>
          <a:prstGeom prst="line">
            <a:avLst/>
          </a:prstGeom>
          <a:noFill/>
          <a:ln w="19050" algn="ctr">
            <a:solidFill>
              <a:schemeClr val="tx1"/>
            </a:solidFill>
            <a:round/>
            <a:headEnd/>
            <a:tailEnd/>
          </a:ln>
        </p:spPr>
      </p:cxnSp>
      <p:cxnSp>
        <p:nvCxnSpPr>
          <p:cNvPr id="36870" name="Straight Connector 8"/>
          <p:cNvCxnSpPr>
            <a:cxnSpLocks noChangeShapeType="1"/>
            <a:stCxn id="36868" idx="1"/>
            <a:endCxn id="36868" idx="3"/>
          </p:cNvCxnSpPr>
          <p:nvPr/>
        </p:nvCxnSpPr>
        <p:spPr bwMode="auto">
          <a:xfrm rot="10800000" flipH="1">
            <a:off x="1714500" y="3679825"/>
            <a:ext cx="6929438" cy="1588"/>
          </a:xfrm>
          <a:prstGeom prst="line">
            <a:avLst/>
          </a:prstGeom>
          <a:noFill/>
          <a:ln w="19050" algn="ctr">
            <a:solidFill>
              <a:schemeClr val="tx1"/>
            </a:solidFill>
            <a:round/>
            <a:headEnd/>
            <a:tailEnd/>
          </a:ln>
        </p:spPr>
      </p:cxnSp>
      <p:pic>
        <p:nvPicPr>
          <p:cNvPr id="36871" name="Picture 2"/>
          <p:cNvPicPr>
            <a:picLocks noChangeAspect="1" noChangeArrowheads="1"/>
          </p:cNvPicPr>
          <p:nvPr/>
        </p:nvPicPr>
        <p:blipFill>
          <a:blip r:embed="rId3" cstate="print"/>
          <a:srcRect/>
          <a:stretch>
            <a:fillRect/>
          </a:stretch>
        </p:blipFill>
        <p:spPr bwMode="auto">
          <a:xfrm>
            <a:off x="5167313" y="1800225"/>
            <a:ext cx="3476625" cy="1843088"/>
          </a:xfrm>
          <a:prstGeom prst="rect">
            <a:avLst/>
          </a:prstGeom>
          <a:noFill/>
          <a:ln w="9525">
            <a:noFill/>
            <a:miter lim="800000"/>
            <a:headEnd/>
            <a:tailEnd/>
          </a:ln>
        </p:spPr>
      </p:pic>
      <p:sp>
        <p:nvSpPr>
          <p:cNvPr id="36872" name="TextBox 10"/>
          <p:cNvSpPr txBox="1">
            <a:spLocks noChangeArrowheads="1"/>
          </p:cNvSpPr>
          <p:nvPr/>
        </p:nvSpPr>
        <p:spPr bwMode="auto">
          <a:xfrm>
            <a:off x="6858000" y="1785938"/>
            <a:ext cx="1643063" cy="369887"/>
          </a:xfrm>
          <a:prstGeom prst="rect">
            <a:avLst/>
          </a:prstGeom>
          <a:noFill/>
          <a:ln w="9525">
            <a:noFill/>
            <a:miter lim="800000"/>
            <a:headEnd/>
            <a:tailEnd/>
          </a:ln>
        </p:spPr>
        <p:txBody>
          <a:bodyPr>
            <a:spAutoFit/>
          </a:bodyPr>
          <a:lstStyle/>
          <a:p>
            <a:pPr algn="r"/>
            <a:r>
              <a:rPr lang="en-US"/>
              <a:t>Thrive</a:t>
            </a:r>
          </a:p>
        </p:txBody>
      </p:sp>
      <p:sp>
        <p:nvSpPr>
          <p:cNvPr id="36873" name="TextBox 11"/>
          <p:cNvSpPr txBox="1">
            <a:spLocks noChangeArrowheads="1"/>
          </p:cNvSpPr>
          <p:nvPr/>
        </p:nvSpPr>
        <p:spPr bwMode="auto">
          <a:xfrm>
            <a:off x="1643063" y="5715000"/>
            <a:ext cx="6643687" cy="369888"/>
          </a:xfrm>
          <a:prstGeom prst="rect">
            <a:avLst/>
          </a:prstGeom>
          <a:noFill/>
          <a:ln w="9525">
            <a:noFill/>
            <a:miter lim="800000"/>
            <a:headEnd/>
            <a:tailEnd/>
          </a:ln>
        </p:spPr>
        <p:txBody>
          <a:bodyPr>
            <a:spAutoFit/>
          </a:bodyPr>
          <a:lstStyle/>
          <a:p>
            <a:r>
              <a:rPr lang="en-US"/>
              <a:t>Strategy – Doing the right things </a:t>
            </a:r>
            <a:r>
              <a:rPr lang="en-US">
                <a:sym typeface="Wingdings" pitchFamily="2" charset="2"/>
              </a:rPr>
              <a:t></a:t>
            </a:r>
            <a:endParaRPr lang="en-US"/>
          </a:p>
        </p:txBody>
      </p:sp>
      <p:sp>
        <p:nvSpPr>
          <p:cNvPr id="36874" name="TextBox 16"/>
          <p:cNvSpPr txBox="1">
            <a:spLocks noChangeArrowheads="1"/>
          </p:cNvSpPr>
          <p:nvPr/>
        </p:nvSpPr>
        <p:spPr bwMode="auto">
          <a:xfrm rot="-5400000">
            <a:off x="-1922462" y="2136775"/>
            <a:ext cx="6643688" cy="369887"/>
          </a:xfrm>
          <a:prstGeom prst="rect">
            <a:avLst/>
          </a:prstGeom>
          <a:noFill/>
          <a:ln w="9525">
            <a:noFill/>
            <a:miter lim="800000"/>
            <a:headEnd/>
            <a:tailEnd/>
          </a:ln>
        </p:spPr>
        <p:txBody>
          <a:bodyPr>
            <a:spAutoFit/>
          </a:bodyPr>
          <a:lstStyle/>
          <a:p>
            <a:r>
              <a:rPr lang="en-US"/>
              <a:t>Tactics – Doing things right </a:t>
            </a:r>
            <a:r>
              <a:rPr lang="en-US">
                <a:sym typeface="Wingdings" pitchFamily="2" charset="2"/>
              </a:rPr>
              <a:t></a:t>
            </a:r>
            <a:endParaRPr lang="en-US"/>
          </a:p>
        </p:txBody>
      </p:sp>
      <p:sp>
        <p:nvSpPr>
          <p:cNvPr id="12" name="Rectangle 2"/>
          <p:cNvSpPr>
            <a:spLocks noGrp="1" noChangeArrowheads="1"/>
          </p:cNvSpPr>
          <p:nvPr>
            <p:ph type="title"/>
          </p:nvPr>
        </p:nvSpPr>
        <p:spPr>
          <a:xfrm>
            <a:off x="457200" y="274638"/>
            <a:ext cx="8229600" cy="1143000"/>
          </a:xfrm>
        </p:spPr>
        <p:txBody>
          <a:bodyPr>
            <a:normAutofit/>
          </a:bodyPr>
          <a:lstStyle/>
          <a:p>
            <a:pPr algn="l" eaLnBrk="1" hangingPunct="1"/>
            <a:r>
              <a:rPr lang="en-ZA" sz="2400" b="1" dirty="0" smtClean="0"/>
              <a:t>Strategy versus tactics</a:t>
            </a:r>
          </a:p>
        </p:txBody>
      </p:sp>
      <p:sp>
        <p:nvSpPr>
          <p:cNvPr id="11" name="TextBox 3"/>
          <p:cNvSpPr txBox="1">
            <a:spLocks noChangeArrowheads="1"/>
          </p:cNvSpPr>
          <p:nvPr/>
        </p:nvSpPr>
        <p:spPr bwMode="auto">
          <a:xfrm>
            <a:off x="642910" y="6223835"/>
            <a:ext cx="2857499" cy="276999"/>
          </a:xfrm>
          <a:prstGeom prst="rect">
            <a:avLst/>
          </a:prstGeom>
          <a:noFill/>
          <a:ln w="9525">
            <a:noFill/>
            <a:miter lim="800000"/>
            <a:headEnd/>
            <a:tailEnd/>
          </a:ln>
        </p:spPr>
        <p:txBody>
          <a:bodyPr wrap="square">
            <a:spAutoFit/>
          </a:bodyPr>
          <a:lstStyle/>
          <a:p>
            <a:r>
              <a:rPr lang="en-US" sz="1200" dirty="0"/>
              <a:t>Professor Malcolm McDonald</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p:cNvSpPr>
            <a:spLocks noChangeArrowheads="1"/>
          </p:cNvSpPr>
          <p:nvPr/>
        </p:nvSpPr>
        <p:spPr bwMode="auto">
          <a:xfrm>
            <a:off x="1714500" y="1785938"/>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37893" name="Straight Connector 6"/>
          <p:cNvCxnSpPr>
            <a:cxnSpLocks noChangeShapeType="1"/>
            <a:stCxn id="37892" idx="0"/>
            <a:endCxn id="37892" idx="2"/>
          </p:cNvCxnSpPr>
          <p:nvPr/>
        </p:nvCxnSpPr>
        <p:spPr bwMode="auto">
          <a:xfrm rot="16200000" flipH="1">
            <a:off x="3285331" y="3679032"/>
            <a:ext cx="3787775" cy="1588"/>
          </a:xfrm>
          <a:prstGeom prst="line">
            <a:avLst/>
          </a:prstGeom>
          <a:noFill/>
          <a:ln w="19050" algn="ctr">
            <a:solidFill>
              <a:schemeClr val="tx1"/>
            </a:solidFill>
            <a:round/>
            <a:headEnd/>
            <a:tailEnd/>
          </a:ln>
        </p:spPr>
      </p:cxnSp>
      <p:cxnSp>
        <p:nvCxnSpPr>
          <p:cNvPr id="37894" name="Straight Connector 8"/>
          <p:cNvCxnSpPr>
            <a:cxnSpLocks noChangeShapeType="1"/>
            <a:stCxn id="37892" idx="1"/>
            <a:endCxn id="37892" idx="3"/>
          </p:cNvCxnSpPr>
          <p:nvPr/>
        </p:nvCxnSpPr>
        <p:spPr bwMode="auto">
          <a:xfrm rot="10800000" flipH="1">
            <a:off x="1714500" y="3679825"/>
            <a:ext cx="6929438" cy="1588"/>
          </a:xfrm>
          <a:prstGeom prst="line">
            <a:avLst/>
          </a:prstGeom>
          <a:noFill/>
          <a:ln w="19050" algn="ctr">
            <a:solidFill>
              <a:schemeClr val="tx1"/>
            </a:solidFill>
            <a:round/>
            <a:headEnd/>
            <a:tailEnd/>
          </a:ln>
        </p:spPr>
      </p:cxnSp>
      <p:sp>
        <p:nvSpPr>
          <p:cNvPr id="37895" name="TextBox 11"/>
          <p:cNvSpPr txBox="1">
            <a:spLocks noChangeArrowheads="1"/>
          </p:cNvSpPr>
          <p:nvPr/>
        </p:nvSpPr>
        <p:spPr bwMode="auto">
          <a:xfrm>
            <a:off x="1643063" y="5715000"/>
            <a:ext cx="6643687" cy="369888"/>
          </a:xfrm>
          <a:prstGeom prst="rect">
            <a:avLst/>
          </a:prstGeom>
          <a:noFill/>
          <a:ln w="9525">
            <a:noFill/>
            <a:miter lim="800000"/>
            <a:headEnd/>
            <a:tailEnd/>
          </a:ln>
        </p:spPr>
        <p:txBody>
          <a:bodyPr>
            <a:spAutoFit/>
          </a:bodyPr>
          <a:lstStyle/>
          <a:p>
            <a:r>
              <a:rPr lang="en-US"/>
              <a:t>Strategy – Doing the right things </a:t>
            </a:r>
            <a:r>
              <a:rPr lang="en-US">
                <a:sym typeface="Wingdings" pitchFamily="2" charset="2"/>
              </a:rPr>
              <a:t></a:t>
            </a:r>
            <a:endParaRPr lang="en-US"/>
          </a:p>
        </p:txBody>
      </p:sp>
      <p:sp>
        <p:nvSpPr>
          <p:cNvPr id="37896" name="TextBox 16"/>
          <p:cNvSpPr txBox="1">
            <a:spLocks noChangeArrowheads="1"/>
          </p:cNvSpPr>
          <p:nvPr/>
        </p:nvSpPr>
        <p:spPr bwMode="auto">
          <a:xfrm rot="-5400000">
            <a:off x="-1922462" y="2136775"/>
            <a:ext cx="6643688" cy="369887"/>
          </a:xfrm>
          <a:prstGeom prst="rect">
            <a:avLst/>
          </a:prstGeom>
          <a:noFill/>
          <a:ln w="9525">
            <a:noFill/>
            <a:miter lim="800000"/>
            <a:headEnd/>
            <a:tailEnd/>
          </a:ln>
        </p:spPr>
        <p:txBody>
          <a:bodyPr>
            <a:spAutoFit/>
          </a:bodyPr>
          <a:lstStyle/>
          <a:p>
            <a:r>
              <a:rPr lang="en-US"/>
              <a:t>Tactics – Doing things right </a:t>
            </a:r>
            <a:r>
              <a:rPr lang="en-US">
                <a:sym typeface="Wingdings" pitchFamily="2" charset="2"/>
              </a:rPr>
              <a:t></a:t>
            </a:r>
            <a:endParaRPr lang="en-US"/>
          </a:p>
        </p:txBody>
      </p:sp>
      <p:pic>
        <p:nvPicPr>
          <p:cNvPr id="37897" name="Picture 3"/>
          <p:cNvPicPr>
            <a:picLocks noChangeAspect="1" noChangeArrowheads="1"/>
          </p:cNvPicPr>
          <p:nvPr/>
        </p:nvPicPr>
        <p:blipFill>
          <a:blip r:embed="rId3" cstate="print"/>
          <a:srcRect/>
          <a:stretch>
            <a:fillRect/>
          </a:stretch>
        </p:blipFill>
        <p:spPr bwMode="auto">
          <a:xfrm>
            <a:off x="5214938" y="3714750"/>
            <a:ext cx="3429000" cy="1857375"/>
          </a:xfrm>
          <a:prstGeom prst="rect">
            <a:avLst/>
          </a:prstGeom>
          <a:noFill/>
          <a:ln w="9525">
            <a:noFill/>
            <a:miter lim="800000"/>
            <a:headEnd/>
            <a:tailEnd/>
          </a:ln>
        </p:spPr>
      </p:pic>
      <p:sp>
        <p:nvSpPr>
          <p:cNvPr id="37898" name="TextBox 18"/>
          <p:cNvSpPr txBox="1">
            <a:spLocks noChangeArrowheads="1"/>
          </p:cNvSpPr>
          <p:nvPr/>
        </p:nvSpPr>
        <p:spPr bwMode="auto">
          <a:xfrm>
            <a:off x="7215188" y="5214938"/>
            <a:ext cx="1285875" cy="369887"/>
          </a:xfrm>
          <a:prstGeom prst="rect">
            <a:avLst/>
          </a:prstGeom>
          <a:noFill/>
          <a:ln w="9525">
            <a:noFill/>
            <a:miter lim="800000"/>
            <a:headEnd/>
            <a:tailEnd/>
          </a:ln>
        </p:spPr>
        <p:txBody>
          <a:bodyPr>
            <a:spAutoFit/>
          </a:bodyPr>
          <a:lstStyle/>
          <a:p>
            <a:pPr algn="r"/>
            <a:r>
              <a:rPr lang="en-US">
                <a:solidFill>
                  <a:schemeClr val="bg1"/>
                </a:solidFill>
              </a:rPr>
              <a:t>Survive</a:t>
            </a:r>
          </a:p>
        </p:txBody>
      </p:sp>
      <p:sp>
        <p:nvSpPr>
          <p:cNvPr id="12" name="Rectangle 2"/>
          <p:cNvSpPr>
            <a:spLocks noGrp="1" noChangeArrowheads="1"/>
          </p:cNvSpPr>
          <p:nvPr>
            <p:ph type="title"/>
          </p:nvPr>
        </p:nvSpPr>
        <p:spPr>
          <a:xfrm>
            <a:off x="457200" y="274638"/>
            <a:ext cx="8229600" cy="1143000"/>
          </a:xfrm>
        </p:spPr>
        <p:txBody>
          <a:bodyPr>
            <a:normAutofit/>
          </a:bodyPr>
          <a:lstStyle/>
          <a:p>
            <a:pPr algn="l" eaLnBrk="1" hangingPunct="1"/>
            <a:r>
              <a:rPr lang="en-ZA" sz="2400" b="1" dirty="0" smtClean="0"/>
              <a:t>Strategy versus tactics</a:t>
            </a:r>
          </a:p>
        </p:txBody>
      </p:sp>
      <p:sp>
        <p:nvSpPr>
          <p:cNvPr id="11" name="TextBox 3"/>
          <p:cNvSpPr txBox="1">
            <a:spLocks noChangeArrowheads="1"/>
          </p:cNvSpPr>
          <p:nvPr/>
        </p:nvSpPr>
        <p:spPr bwMode="auto">
          <a:xfrm>
            <a:off x="642910" y="6223835"/>
            <a:ext cx="2857499" cy="276999"/>
          </a:xfrm>
          <a:prstGeom prst="rect">
            <a:avLst/>
          </a:prstGeom>
          <a:noFill/>
          <a:ln w="9525">
            <a:noFill/>
            <a:miter lim="800000"/>
            <a:headEnd/>
            <a:tailEnd/>
          </a:ln>
        </p:spPr>
        <p:txBody>
          <a:bodyPr wrap="square">
            <a:spAutoFit/>
          </a:bodyPr>
          <a:lstStyle/>
          <a:p>
            <a:r>
              <a:rPr lang="en-US" sz="1200" dirty="0"/>
              <a:t>Professor Malcolm McDonald</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ChangeArrowheads="1"/>
          </p:cNvSpPr>
          <p:nvPr/>
        </p:nvSpPr>
        <p:spPr bwMode="auto">
          <a:xfrm>
            <a:off x="1714500" y="1785938"/>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38917" name="Straight Connector 6"/>
          <p:cNvCxnSpPr>
            <a:cxnSpLocks noChangeShapeType="1"/>
            <a:stCxn id="38916" idx="0"/>
            <a:endCxn id="38916" idx="2"/>
          </p:cNvCxnSpPr>
          <p:nvPr/>
        </p:nvCxnSpPr>
        <p:spPr bwMode="auto">
          <a:xfrm rot="16200000" flipH="1">
            <a:off x="3285331" y="3679032"/>
            <a:ext cx="3787775" cy="1588"/>
          </a:xfrm>
          <a:prstGeom prst="line">
            <a:avLst/>
          </a:prstGeom>
          <a:noFill/>
          <a:ln w="19050" algn="ctr">
            <a:solidFill>
              <a:schemeClr val="tx1"/>
            </a:solidFill>
            <a:round/>
            <a:headEnd/>
            <a:tailEnd/>
          </a:ln>
        </p:spPr>
      </p:cxnSp>
      <p:cxnSp>
        <p:nvCxnSpPr>
          <p:cNvPr id="38918" name="Straight Connector 8"/>
          <p:cNvCxnSpPr>
            <a:cxnSpLocks noChangeShapeType="1"/>
            <a:stCxn id="38916" idx="1"/>
            <a:endCxn id="38916" idx="3"/>
          </p:cNvCxnSpPr>
          <p:nvPr/>
        </p:nvCxnSpPr>
        <p:spPr bwMode="auto">
          <a:xfrm rot="10800000" flipH="1">
            <a:off x="1714500" y="3679825"/>
            <a:ext cx="6929438" cy="1588"/>
          </a:xfrm>
          <a:prstGeom prst="line">
            <a:avLst/>
          </a:prstGeom>
          <a:noFill/>
          <a:ln w="19050" algn="ctr">
            <a:solidFill>
              <a:schemeClr val="tx1"/>
            </a:solidFill>
            <a:round/>
            <a:headEnd/>
            <a:tailEnd/>
          </a:ln>
        </p:spPr>
      </p:cxnSp>
      <p:sp>
        <p:nvSpPr>
          <p:cNvPr id="38919" name="TextBox 11"/>
          <p:cNvSpPr txBox="1">
            <a:spLocks noChangeArrowheads="1"/>
          </p:cNvSpPr>
          <p:nvPr/>
        </p:nvSpPr>
        <p:spPr bwMode="auto">
          <a:xfrm>
            <a:off x="1643063" y="5715000"/>
            <a:ext cx="6643687" cy="369888"/>
          </a:xfrm>
          <a:prstGeom prst="rect">
            <a:avLst/>
          </a:prstGeom>
          <a:noFill/>
          <a:ln w="9525">
            <a:noFill/>
            <a:miter lim="800000"/>
            <a:headEnd/>
            <a:tailEnd/>
          </a:ln>
        </p:spPr>
        <p:txBody>
          <a:bodyPr>
            <a:spAutoFit/>
          </a:bodyPr>
          <a:lstStyle/>
          <a:p>
            <a:r>
              <a:rPr lang="en-US"/>
              <a:t>Strategy – Doing the right things </a:t>
            </a:r>
            <a:r>
              <a:rPr lang="en-US">
                <a:sym typeface="Wingdings" pitchFamily="2" charset="2"/>
              </a:rPr>
              <a:t></a:t>
            </a:r>
            <a:endParaRPr lang="en-US"/>
          </a:p>
        </p:txBody>
      </p:sp>
      <p:sp>
        <p:nvSpPr>
          <p:cNvPr id="38920" name="TextBox 16"/>
          <p:cNvSpPr txBox="1">
            <a:spLocks noChangeArrowheads="1"/>
          </p:cNvSpPr>
          <p:nvPr/>
        </p:nvSpPr>
        <p:spPr bwMode="auto">
          <a:xfrm rot="-5400000">
            <a:off x="-1922462" y="2136775"/>
            <a:ext cx="6643688" cy="369887"/>
          </a:xfrm>
          <a:prstGeom prst="rect">
            <a:avLst/>
          </a:prstGeom>
          <a:noFill/>
          <a:ln w="9525">
            <a:noFill/>
            <a:miter lim="800000"/>
            <a:headEnd/>
            <a:tailEnd/>
          </a:ln>
        </p:spPr>
        <p:txBody>
          <a:bodyPr>
            <a:spAutoFit/>
          </a:bodyPr>
          <a:lstStyle/>
          <a:p>
            <a:r>
              <a:rPr lang="en-US"/>
              <a:t>Tactics – Doing things right </a:t>
            </a:r>
            <a:r>
              <a:rPr lang="en-US">
                <a:sym typeface="Wingdings" pitchFamily="2" charset="2"/>
              </a:rPr>
              <a:t></a:t>
            </a:r>
            <a:endParaRPr lang="en-US"/>
          </a:p>
        </p:txBody>
      </p:sp>
      <p:pic>
        <p:nvPicPr>
          <p:cNvPr id="38921" name="Picture 2"/>
          <p:cNvPicPr>
            <a:picLocks noChangeAspect="1" noChangeArrowheads="1"/>
          </p:cNvPicPr>
          <p:nvPr/>
        </p:nvPicPr>
        <p:blipFill>
          <a:blip r:embed="rId3" cstate="print"/>
          <a:srcRect/>
          <a:stretch>
            <a:fillRect/>
          </a:stretch>
        </p:blipFill>
        <p:spPr bwMode="auto">
          <a:xfrm>
            <a:off x="2571750" y="2857500"/>
            <a:ext cx="1552575" cy="1628775"/>
          </a:xfrm>
          <a:prstGeom prst="rect">
            <a:avLst/>
          </a:prstGeom>
          <a:noFill/>
          <a:ln w="9525">
            <a:noFill/>
            <a:miter lim="800000"/>
            <a:headEnd/>
            <a:tailEnd/>
          </a:ln>
        </p:spPr>
      </p:pic>
      <p:sp>
        <p:nvSpPr>
          <p:cNvPr id="38922" name="TextBox 13"/>
          <p:cNvSpPr txBox="1">
            <a:spLocks noChangeArrowheads="1"/>
          </p:cNvSpPr>
          <p:nvPr/>
        </p:nvSpPr>
        <p:spPr bwMode="auto">
          <a:xfrm>
            <a:off x="3000375" y="3487738"/>
            <a:ext cx="642938" cy="369887"/>
          </a:xfrm>
          <a:prstGeom prst="rect">
            <a:avLst/>
          </a:prstGeom>
          <a:noFill/>
          <a:ln w="9525">
            <a:noFill/>
            <a:miter lim="800000"/>
            <a:headEnd/>
            <a:tailEnd/>
          </a:ln>
        </p:spPr>
        <p:txBody>
          <a:bodyPr>
            <a:spAutoFit/>
          </a:bodyPr>
          <a:lstStyle/>
          <a:p>
            <a:pPr algn="ctr"/>
            <a:r>
              <a:rPr lang="en-US"/>
              <a:t>Die</a:t>
            </a:r>
          </a:p>
        </p:txBody>
      </p:sp>
      <p:sp>
        <p:nvSpPr>
          <p:cNvPr id="13" name="Rectangle 2"/>
          <p:cNvSpPr>
            <a:spLocks noGrp="1" noChangeArrowheads="1"/>
          </p:cNvSpPr>
          <p:nvPr>
            <p:ph type="title"/>
          </p:nvPr>
        </p:nvSpPr>
        <p:spPr>
          <a:xfrm>
            <a:off x="457200" y="274638"/>
            <a:ext cx="8229600" cy="1143000"/>
          </a:xfrm>
        </p:spPr>
        <p:txBody>
          <a:bodyPr>
            <a:normAutofit/>
          </a:bodyPr>
          <a:lstStyle/>
          <a:p>
            <a:pPr algn="l" eaLnBrk="1" hangingPunct="1"/>
            <a:r>
              <a:rPr lang="en-ZA" sz="2400" b="1" dirty="0" smtClean="0"/>
              <a:t>Strategy versus tactics</a:t>
            </a:r>
          </a:p>
        </p:txBody>
      </p:sp>
      <p:sp>
        <p:nvSpPr>
          <p:cNvPr id="11" name="TextBox 3"/>
          <p:cNvSpPr txBox="1">
            <a:spLocks noChangeArrowheads="1"/>
          </p:cNvSpPr>
          <p:nvPr/>
        </p:nvSpPr>
        <p:spPr bwMode="auto">
          <a:xfrm>
            <a:off x="642910" y="6223835"/>
            <a:ext cx="2857499" cy="276999"/>
          </a:xfrm>
          <a:prstGeom prst="rect">
            <a:avLst/>
          </a:prstGeom>
          <a:noFill/>
          <a:ln w="9525">
            <a:noFill/>
            <a:miter lim="800000"/>
            <a:headEnd/>
            <a:tailEnd/>
          </a:ln>
        </p:spPr>
        <p:txBody>
          <a:bodyPr wrap="square">
            <a:spAutoFit/>
          </a:bodyPr>
          <a:lstStyle/>
          <a:p>
            <a:r>
              <a:rPr lang="en-US" sz="1200" dirty="0"/>
              <a:t>Professor Malcolm McDonald</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a:bodyPr>
          <a:lstStyle/>
          <a:p>
            <a:pPr algn="l" eaLnBrk="1" hangingPunct="1"/>
            <a:r>
              <a:rPr lang="en-ZA" sz="2400" b="1" dirty="0" smtClean="0"/>
              <a:t>Strategy versus tactics</a:t>
            </a:r>
          </a:p>
        </p:txBody>
      </p:sp>
      <p:sp>
        <p:nvSpPr>
          <p:cNvPr id="39940" name="Rectangle 4"/>
          <p:cNvSpPr>
            <a:spLocks noChangeArrowheads="1"/>
          </p:cNvSpPr>
          <p:nvPr/>
        </p:nvSpPr>
        <p:spPr bwMode="auto">
          <a:xfrm>
            <a:off x="1714500" y="1785938"/>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39941" name="Straight Connector 6"/>
          <p:cNvCxnSpPr>
            <a:cxnSpLocks noChangeShapeType="1"/>
            <a:stCxn id="39940" idx="0"/>
            <a:endCxn id="39940" idx="2"/>
          </p:cNvCxnSpPr>
          <p:nvPr/>
        </p:nvCxnSpPr>
        <p:spPr bwMode="auto">
          <a:xfrm rot="16200000" flipH="1">
            <a:off x="3285331" y="3679032"/>
            <a:ext cx="3787775" cy="1588"/>
          </a:xfrm>
          <a:prstGeom prst="line">
            <a:avLst/>
          </a:prstGeom>
          <a:noFill/>
          <a:ln w="19050" algn="ctr">
            <a:solidFill>
              <a:schemeClr val="tx1"/>
            </a:solidFill>
            <a:round/>
            <a:headEnd/>
            <a:tailEnd/>
          </a:ln>
        </p:spPr>
      </p:cxnSp>
      <p:cxnSp>
        <p:nvCxnSpPr>
          <p:cNvPr id="39942" name="Straight Connector 8"/>
          <p:cNvCxnSpPr>
            <a:cxnSpLocks noChangeShapeType="1"/>
            <a:stCxn id="39940" idx="1"/>
            <a:endCxn id="39940" idx="3"/>
          </p:cNvCxnSpPr>
          <p:nvPr/>
        </p:nvCxnSpPr>
        <p:spPr bwMode="auto">
          <a:xfrm rot="10800000" flipH="1">
            <a:off x="1714500" y="3679825"/>
            <a:ext cx="6929438" cy="1588"/>
          </a:xfrm>
          <a:prstGeom prst="line">
            <a:avLst/>
          </a:prstGeom>
          <a:noFill/>
          <a:ln w="19050" algn="ctr">
            <a:solidFill>
              <a:schemeClr val="tx1"/>
            </a:solidFill>
            <a:round/>
            <a:headEnd/>
            <a:tailEnd/>
          </a:ln>
        </p:spPr>
      </p:cxnSp>
      <p:sp>
        <p:nvSpPr>
          <p:cNvPr id="39943" name="TextBox 11"/>
          <p:cNvSpPr txBox="1">
            <a:spLocks noChangeArrowheads="1"/>
          </p:cNvSpPr>
          <p:nvPr/>
        </p:nvSpPr>
        <p:spPr bwMode="auto">
          <a:xfrm>
            <a:off x="1643063" y="5715000"/>
            <a:ext cx="6643687" cy="369888"/>
          </a:xfrm>
          <a:prstGeom prst="rect">
            <a:avLst/>
          </a:prstGeom>
          <a:noFill/>
          <a:ln w="9525">
            <a:noFill/>
            <a:miter lim="800000"/>
            <a:headEnd/>
            <a:tailEnd/>
          </a:ln>
        </p:spPr>
        <p:txBody>
          <a:bodyPr>
            <a:spAutoFit/>
          </a:bodyPr>
          <a:lstStyle/>
          <a:p>
            <a:r>
              <a:rPr lang="en-US"/>
              <a:t>Strategy – Doing the right things </a:t>
            </a:r>
            <a:r>
              <a:rPr lang="en-US">
                <a:sym typeface="Wingdings" pitchFamily="2" charset="2"/>
              </a:rPr>
              <a:t></a:t>
            </a:r>
            <a:endParaRPr lang="en-US"/>
          </a:p>
        </p:txBody>
      </p:sp>
      <p:sp>
        <p:nvSpPr>
          <p:cNvPr id="39944" name="TextBox 16"/>
          <p:cNvSpPr txBox="1">
            <a:spLocks noChangeArrowheads="1"/>
          </p:cNvSpPr>
          <p:nvPr/>
        </p:nvSpPr>
        <p:spPr bwMode="auto">
          <a:xfrm rot="-5400000">
            <a:off x="-1922462" y="2136775"/>
            <a:ext cx="6643688" cy="369887"/>
          </a:xfrm>
          <a:prstGeom prst="rect">
            <a:avLst/>
          </a:prstGeom>
          <a:noFill/>
          <a:ln w="9525">
            <a:noFill/>
            <a:miter lim="800000"/>
            <a:headEnd/>
            <a:tailEnd/>
          </a:ln>
        </p:spPr>
        <p:txBody>
          <a:bodyPr>
            <a:spAutoFit/>
          </a:bodyPr>
          <a:lstStyle/>
          <a:p>
            <a:r>
              <a:rPr lang="en-US"/>
              <a:t>Tactics – Doing things right </a:t>
            </a:r>
            <a:r>
              <a:rPr lang="en-US">
                <a:sym typeface="Wingdings" pitchFamily="2" charset="2"/>
              </a:rPr>
              <a:t></a:t>
            </a:r>
            <a:endParaRPr lang="en-US"/>
          </a:p>
        </p:txBody>
      </p:sp>
      <p:pic>
        <p:nvPicPr>
          <p:cNvPr id="39945" name="Picture 2"/>
          <p:cNvPicPr>
            <a:picLocks noChangeAspect="1" noChangeArrowheads="1"/>
          </p:cNvPicPr>
          <p:nvPr/>
        </p:nvPicPr>
        <p:blipFill>
          <a:blip r:embed="rId3" cstate="print"/>
          <a:srcRect/>
          <a:stretch>
            <a:fillRect/>
          </a:stretch>
        </p:blipFill>
        <p:spPr bwMode="auto">
          <a:xfrm>
            <a:off x="1714500" y="3695700"/>
            <a:ext cx="3429000" cy="1919288"/>
          </a:xfrm>
          <a:prstGeom prst="rect">
            <a:avLst/>
          </a:prstGeom>
          <a:noFill/>
          <a:ln w="9525">
            <a:noFill/>
            <a:miter lim="800000"/>
            <a:headEnd/>
            <a:tailEnd/>
          </a:ln>
        </p:spPr>
      </p:pic>
      <p:sp>
        <p:nvSpPr>
          <p:cNvPr id="39946" name="TextBox 13"/>
          <p:cNvSpPr txBox="1">
            <a:spLocks noChangeArrowheads="1"/>
          </p:cNvSpPr>
          <p:nvPr/>
        </p:nvSpPr>
        <p:spPr bwMode="auto">
          <a:xfrm>
            <a:off x="1714500" y="5202238"/>
            <a:ext cx="1714500" cy="369887"/>
          </a:xfrm>
          <a:prstGeom prst="rect">
            <a:avLst/>
          </a:prstGeom>
          <a:noFill/>
          <a:ln w="9525">
            <a:noFill/>
            <a:miter lim="800000"/>
            <a:headEnd/>
            <a:tailEnd/>
          </a:ln>
        </p:spPr>
        <p:txBody>
          <a:bodyPr>
            <a:spAutoFit/>
          </a:bodyPr>
          <a:lstStyle/>
          <a:p>
            <a:r>
              <a:rPr lang="en-US">
                <a:solidFill>
                  <a:schemeClr val="bg1"/>
                </a:solidFill>
              </a:rPr>
              <a:t>Die slowly</a:t>
            </a:r>
          </a:p>
        </p:txBody>
      </p:sp>
      <p:pic>
        <p:nvPicPr>
          <p:cNvPr id="39947" name="Picture 3"/>
          <p:cNvPicPr>
            <a:picLocks noChangeAspect="1" noChangeArrowheads="1"/>
          </p:cNvPicPr>
          <p:nvPr/>
        </p:nvPicPr>
        <p:blipFill>
          <a:blip r:embed="rId4" cstate="print"/>
          <a:srcRect/>
          <a:stretch>
            <a:fillRect/>
          </a:stretch>
        </p:blipFill>
        <p:spPr bwMode="auto">
          <a:xfrm>
            <a:off x="1714500" y="1785938"/>
            <a:ext cx="3429000" cy="1857375"/>
          </a:xfrm>
          <a:prstGeom prst="rect">
            <a:avLst/>
          </a:prstGeom>
          <a:noFill/>
          <a:ln w="9525">
            <a:noFill/>
            <a:miter lim="800000"/>
            <a:headEnd/>
            <a:tailEnd/>
          </a:ln>
        </p:spPr>
      </p:pic>
      <p:sp>
        <p:nvSpPr>
          <p:cNvPr id="39948" name="TextBox 15"/>
          <p:cNvSpPr txBox="1">
            <a:spLocks noChangeArrowheads="1"/>
          </p:cNvSpPr>
          <p:nvPr/>
        </p:nvSpPr>
        <p:spPr bwMode="auto">
          <a:xfrm>
            <a:off x="1857375" y="1857375"/>
            <a:ext cx="1285875" cy="369888"/>
          </a:xfrm>
          <a:prstGeom prst="rect">
            <a:avLst/>
          </a:prstGeom>
          <a:noFill/>
          <a:ln w="9525">
            <a:noFill/>
            <a:miter lim="800000"/>
            <a:headEnd/>
            <a:tailEnd/>
          </a:ln>
        </p:spPr>
        <p:txBody>
          <a:bodyPr>
            <a:spAutoFit/>
          </a:bodyPr>
          <a:lstStyle/>
          <a:p>
            <a:r>
              <a:rPr lang="en-US">
                <a:solidFill>
                  <a:schemeClr val="bg1"/>
                </a:solidFill>
              </a:rPr>
              <a:t>Die fast</a:t>
            </a:r>
          </a:p>
        </p:txBody>
      </p:sp>
      <p:sp>
        <p:nvSpPr>
          <p:cNvPr id="13" name="TextBox 3"/>
          <p:cNvSpPr txBox="1">
            <a:spLocks noChangeArrowheads="1"/>
          </p:cNvSpPr>
          <p:nvPr/>
        </p:nvSpPr>
        <p:spPr bwMode="auto">
          <a:xfrm>
            <a:off x="642910" y="6223835"/>
            <a:ext cx="2857499" cy="276999"/>
          </a:xfrm>
          <a:prstGeom prst="rect">
            <a:avLst/>
          </a:prstGeom>
          <a:noFill/>
          <a:ln w="9525">
            <a:noFill/>
            <a:miter lim="800000"/>
            <a:headEnd/>
            <a:tailEnd/>
          </a:ln>
        </p:spPr>
        <p:txBody>
          <a:bodyPr wrap="square">
            <a:spAutoFit/>
          </a:bodyPr>
          <a:lstStyle/>
          <a:p>
            <a:r>
              <a:rPr lang="en-US" sz="1200" dirty="0"/>
              <a:t>Professor Malcolm McDonald</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pPr algn="l" eaLnBrk="1" hangingPunct="1"/>
            <a:r>
              <a:rPr lang="en-ZA" sz="2400" b="1" dirty="0" smtClean="0"/>
              <a:t>Strategy versus tactics</a:t>
            </a:r>
          </a:p>
        </p:txBody>
      </p:sp>
      <p:sp>
        <p:nvSpPr>
          <p:cNvPr id="40964" name="Rectangle 4"/>
          <p:cNvSpPr>
            <a:spLocks noChangeArrowheads="1"/>
          </p:cNvSpPr>
          <p:nvPr/>
        </p:nvSpPr>
        <p:spPr bwMode="auto">
          <a:xfrm>
            <a:off x="1714500" y="1785938"/>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40965" name="Straight Connector 6"/>
          <p:cNvCxnSpPr>
            <a:cxnSpLocks noChangeShapeType="1"/>
            <a:stCxn id="40964" idx="0"/>
            <a:endCxn id="40964" idx="2"/>
          </p:cNvCxnSpPr>
          <p:nvPr/>
        </p:nvCxnSpPr>
        <p:spPr bwMode="auto">
          <a:xfrm rot="16200000" flipH="1">
            <a:off x="3285331" y="3679032"/>
            <a:ext cx="3787775" cy="1588"/>
          </a:xfrm>
          <a:prstGeom prst="line">
            <a:avLst/>
          </a:prstGeom>
          <a:noFill/>
          <a:ln w="19050" algn="ctr">
            <a:solidFill>
              <a:schemeClr val="tx1"/>
            </a:solidFill>
            <a:round/>
            <a:headEnd/>
            <a:tailEnd/>
          </a:ln>
        </p:spPr>
      </p:cxnSp>
      <p:pic>
        <p:nvPicPr>
          <p:cNvPr id="40966" name="Picture 2"/>
          <p:cNvPicPr>
            <a:picLocks noChangeAspect="1" noChangeArrowheads="1"/>
          </p:cNvPicPr>
          <p:nvPr/>
        </p:nvPicPr>
        <p:blipFill>
          <a:blip r:embed="rId3" cstate="print"/>
          <a:srcRect/>
          <a:stretch>
            <a:fillRect/>
          </a:stretch>
        </p:blipFill>
        <p:spPr bwMode="auto">
          <a:xfrm>
            <a:off x="5214938" y="1785938"/>
            <a:ext cx="3429000" cy="1857375"/>
          </a:xfrm>
          <a:prstGeom prst="rect">
            <a:avLst/>
          </a:prstGeom>
          <a:noFill/>
          <a:ln w="9525">
            <a:noFill/>
            <a:miter lim="800000"/>
            <a:headEnd/>
            <a:tailEnd/>
          </a:ln>
        </p:spPr>
      </p:pic>
      <p:cxnSp>
        <p:nvCxnSpPr>
          <p:cNvPr id="40967" name="Straight Connector 8"/>
          <p:cNvCxnSpPr>
            <a:cxnSpLocks noChangeShapeType="1"/>
            <a:stCxn id="40964" idx="1"/>
            <a:endCxn id="40964" idx="3"/>
          </p:cNvCxnSpPr>
          <p:nvPr/>
        </p:nvCxnSpPr>
        <p:spPr bwMode="auto">
          <a:xfrm rot="10800000" flipH="1">
            <a:off x="1714500" y="3679825"/>
            <a:ext cx="6929438" cy="1588"/>
          </a:xfrm>
          <a:prstGeom prst="line">
            <a:avLst/>
          </a:prstGeom>
          <a:noFill/>
          <a:ln w="19050" algn="ctr">
            <a:solidFill>
              <a:schemeClr val="tx1"/>
            </a:solidFill>
            <a:round/>
            <a:headEnd/>
            <a:tailEnd/>
          </a:ln>
        </p:spPr>
      </p:cxnSp>
      <p:sp>
        <p:nvSpPr>
          <p:cNvPr id="40968" name="TextBox 10"/>
          <p:cNvSpPr txBox="1">
            <a:spLocks noChangeArrowheads="1"/>
          </p:cNvSpPr>
          <p:nvPr/>
        </p:nvSpPr>
        <p:spPr bwMode="auto">
          <a:xfrm>
            <a:off x="6858000" y="1785938"/>
            <a:ext cx="1643063" cy="369887"/>
          </a:xfrm>
          <a:prstGeom prst="rect">
            <a:avLst/>
          </a:prstGeom>
          <a:noFill/>
          <a:ln w="9525">
            <a:noFill/>
            <a:miter lim="800000"/>
            <a:headEnd/>
            <a:tailEnd/>
          </a:ln>
        </p:spPr>
        <p:txBody>
          <a:bodyPr>
            <a:spAutoFit/>
          </a:bodyPr>
          <a:lstStyle/>
          <a:p>
            <a:pPr algn="r"/>
            <a:r>
              <a:rPr lang="en-US"/>
              <a:t>Thrive</a:t>
            </a:r>
          </a:p>
        </p:txBody>
      </p:sp>
      <p:sp>
        <p:nvSpPr>
          <p:cNvPr id="40969" name="TextBox 11"/>
          <p:cNvSpPr txBox="1">
            <a:spLocks noChangeArrowheads="1"/>
          </p:cNvSpPr>
          <p:nvPr/>
        </p:nvSpPr>
        <p:spPr bwMode="auto">
          <a:xfrm>
            <a:off x="1643063" y="5715000"/>
            <a:ext cx="6643687" cy="369888"/>
          </a:xfrm>
          <a:prstGeom prst="rect">
            <a:avLst/>
          </a:prstGeom>
          <a:noFill/>
          <a:ln w="9525">
            <a:noFill/>
            <a:miter lim="800000"/>
            <a:headEnd/>
            <a:tailEnd/>
          </a:ln>
        </p:spPr>
        <p:txBody>
          <a:bodyPr>
            <a:spAutoFit/>
          </a:bodyPr>
          <a:lstStyle/>
          <a:p>
            <a:r>
              <a:rPr lang="en-US"/>
              <a:t>Strategy – Doing the right things </a:t>
            </a:r>
            <a:r>
              <a:rPr lang="en-US">
                <a:sym typeface="Wingdings" pitchFamily="2" charset="2"/>
              </a:rPr>
              <a:t></a:t>
            </a:r>
            <a:endParaRPr lang="en-US"/>
          </a:p>
        </p:txBody>
      </p:sp>
      <p:pic>
        <p:nvPicPr>
          <p:cNvPr id="40970" name="Picture 3"/>
          <p:cNvPicPr>
            <a:picLocks noChangeAspect="1" noChangeArrowheads="1"/>
          </p:cNvPicPr>
          <p:nvPr/>
        </p:nvPicPr>
        <p:blipFill>
          <a:blip r:embed="rId4" cstate="print"/>
          <a:srcRect/>
          <a:stretch>
            <a:fillRect/>
          </a:stretch>
        </p:blipFill>
        <p:spPr bwMode="auto">
          <a:xfrm>
            <a:off x="5214938" y="3714750"/>
            <a:ext cx="3429000" cy="1857375"/>
          </a:xfrm>
          <a:prstGeom prst="rect">
            <a:avLst/>
          </a:prstGeom>
          <a:noFill/>
          <a:ln w="9525">
            <a:noFill/>
            <a:miter lim="800000"/>
            <a:headEnd/>
            <a:tailEnd/>
          </a:ln>
        </p:spPr>
      </p:pic>
      <p:sp>
        <p:nvSpPr>
          <p:cNvPr id="40971" name="TextBox 16"/>
          <p:cNvSpPr txBox="1">
            <a:spLocks noChangeArrowheads="1"/>
          </p:cNvSpPr>
          <p:nvPr/>
        </p:nvSpPr>
        <p:spPr bwMode="auto">
          <a:xfrm rot="-5400000">
            <a:off x="-1922462" y="2136775"/>
            <a:ext cx="6643688" cy="369887"/>
          </a:xfrm>
          <a:prstGeom prst="rect">
            <a:avLst/>
          </a:prstGeom>
          <a:noFill/>
          <a:ln w="9525">
            <a:noFill/>
            <a:miter lim="800000"/>
            <a:headEnd/>
            <a:tailEnd/>
          </a:ln>
        </p:spPr>
        <p:txBody>
          <a:bodyPr>
            <a:spAutoFit/>
          </a:bodyPr>
          <a:lstStyle/>
          <a:p>
            <a:r>
              <a:rPr lang="en-US"/>
              <a:t>Tactics – Doing things right </a:t>
            </a:r>
            <a:r>
              <a:rPr lang="en-US">
                <a:sym typeface="Wingdings" pitchFamily="2" charset="2"/>
              </a:rPr>
              <a:t></a:t>
            </a:r>
            <a:endParaRPr lang="en-US"/>
          </a:p>
        </p:txBody>
      </p:sp>
      <p:sp>
        <p:nvSpPr>
          <p:cNvPr id="40972" name="TextBox 18"/>
          <p:cNvSpPr txBox="1">
            <a:spLocks noChangeArrowheads="1"/>
          </p:cNvSpPr>
          <p:nvPr/>
        </p:nvSpPr>
        <p:spPr bwMode="auto">
          <a:xfrm>
            <a:off x="7215188" y="5214938"/>
            <a:ext cx="1285875" cy="369887"/>
          </a:xfrm>
          <a:prstGeom prst="rect">
            <a:avLst/>
          </a:prstGeom>
          <a:noFill/>
          <a:ln w="9525">
            <a:noFill/>
            <a:miter lim="800000"/>
            <a:headEnd/>
            <a:tailEnd/>
          </a:ln>
        </p:spPr>
        <p:txBody>
          <a:bodyPr>
            <a:spAutoFit/>
          </a:bodyPr>
          <a:lstStyle/>
          <a:p>
            <a:pPr algn="r"/>
            <a:r>
              <a:rPr lang="en-US">
                <a:solidFill>
                  <a:schemeClr val="bg1"/>
                </a:solidFill>
              </a:rPr>
              <a:t>Survive</a:t>
            </a:r>
          </a:p>
        </p:txBody>
      </p:sp>
      <p:pic>
        <p:nvPicPr>
          <p:cNvPr id="40973" name="Picture 2"/>
          <p:cNvPicPr>
            <a:picLocks noChangeAspect="1" noChangeArrowheads="1"/>
          </p:cNvPicPr>
          <p:nvPr/>
        </p:nvPicPr>
        <p:blipFill>
          <a:blip r:embed="rId5" cstate="print"/>
          <a:srcRect/>
          <a:stretch>
            <a:fillRect/>
          </a:stretch>
        </p:blipFill>
        <p:spPr bwMode="auto">
          <a:xfrm>
            <a:off x="1714500" y="3695700"/>
            <a:ext cx="3429000" cy="1919288"/>
          </a:xfrm>
          <a:prstGeom prst="rect">
            <a:avLst/>
          </a:prstGeom>
          <a:noFill/>
          <a:ln w="9525">
            <a:noFill/>
            <a:miter lim="800000"/>
            <a:headEnd/>
            <a:tailEnd/>
          </a:ln>
        </p:spPr>
      </p:pic>
      <p:sp>
        <p:nvSpPr>
          <p:cNvPr id="40974" name="TextBox 13"/>
          <p:cNvSpPr txBox="1">
            <a:spLocks noChangeArrowheads="1"/>
          </p:cNvSpPr>
          <p:nvPr/>
        </p:nvSpPr>
        <p:spPr bwMode="auto">
          <a:xfrm>
            <a:off x="1714500" y="5202238"/>
            <a:ext cx="1714500" cy="369887"/>
          </a:xfrm>
          <a:prstGeom prst="rect">
            <a:avLst/>
          </a:prstGeom>
          <a:noFill/>
          <a:ln w="9525">
            <a:noFill/>
            <a:miter lim="800000"/>
            <a:headEnd/>
            <a:tailEnd/>
          </a:ln>
        </p:spPr>
        <p:txBody>
          <a:bodyPr>
            <a:spAutoFit/>
          </a:bodyPr>
          <a:lstStyle/>
          <a:p>
            <a:r>
              <a:rPr lang="en-US">
                <a:solidFill>
                  <a:schemeClr val="bg1"/>
                </a:solidFill>
              </a:rPr>
              <a:t>Die slowly</a:t>
            </a:r>
          </a:p>
        </p:txBody>
      </p:sp>
      <p:pic>
        <p:nvPicPr>
          <p:cNvPr id="40975" name="Picture 3"/>
          <p:cNvPicPr>
            <a:picLocks noChangeAspect="1" noChangeArrowheads="1"/>
          </p:cNvPicPr>
          <p:nvPr/>
        </p:nvPicPr>
        <p:blipFill>
          <a:blip r:embed="rId6" cstate="print"/>
          <a:srcRect/>
          <a:stretch>
            <a:fillRect/>
          </a:stretch>
        </p:blipFill>
        <p:spPr bwMode="auto">
          <a:xfrm>
            <a:off x="1714500" y="1785938"/>
            <a:ext cx="3429000" cy="1857375"/>
          </a:xfrm>
          <a:prstGeom prst="rect">
            <a:avLst/>
          </a:prstGeom>
          <a:noFill/>
          <a:ln w="9525">
            <a:noFill/>
            <a:miter lim="800000"/>
            <a:headEnd/>
            <a:tailEnd/>
          </a:ln>
        </p:spPr>
      </p:pic>
      <p:sp>
        <p:nvSpPr>
          <p:cNvPr id="40976" name="TextBox 15"/>
          <p:cNvSpPr txBox="1">
            <a:spLocks noChangeArrowheads="1"/>
          </p:cNvSpPr>
          <p:nvPr/>
        </p:nvSpPr>
        <p:spPr bwMode="auto">
          <a:xfrm>
            <a:off x="1857375" y="1857375"/>
            <a:ext cx="1285875" cy="369888"/>
          </a:xfrm>
          <a:prstGeom prst="rect">
            <a:avLst/>
          </a:prstGeom>
          <a:noFill/>
          <a:ln w="9525">
            <a:noFill/>
            <a:miter lim="800000"/>
            <a:headEnd/>
            <a:tailEnd/>
          </a:ln>
        </p:spPr>
        <p:txBody>
          <a:bodyPr>
            <a:spAutoFit/>
          </a:bodyPr>
          <a:lstStyle/>
          <a:p>
            <a:r>
              <a:rPr lang="en-US">
                <a:solidFill>
                  <a:schemeClr val="bg1"/>
                </a:solidFill>
              </a:rPr>
              <a:t>Die fast</a:t>
            </a:r>
          </a:p>
        </p:txBody>
      </p:sp>
      <p:pic>
        <p:nvPicPr>
          <p:cNvPr id="40977" name="Content Placeholder 4" descr="jara final logo 2 copy.jpg"/>
          <p:cNvPicPr>
            <a:picLocks noChangeAspect="1"/>
          </p:cNvPicPr>
          <p:nvPr/>
        </p:nvPicPr>
        <p:blipFill>
          <a:blip r:embed="rId7" cstate="print"/>
          <a:srcRect/>
          <a:stretch>
            <a:fillRect/>
          </a:stretch>
        </p:blipFill>
        <p:spPr bwMode="auto">
          <a:xfrm>
            <a:off x="7143532" y="142852"/>
            <a:ext cx="1716326" cy="1143008"/>
          </a:xfrm>
          <a:prstGeom prst="rect">
            <a:avLst/>
          </a:prstGeom>
          <a:noFill/>
          <a:ln w="9525">
            <a:noFill/>
            <a:miter lim="800000"/>
            <a:headEnd/>
            <a:tailEnd/>
          </a:ln>
        </p:spPr>
      </p:pic>
      <p:sp>
        <p:nvSpPr>
          <p:cNvPr id="18" name="TextBox 3"/>
          <p:cNvSpPr txBox="1">
            <a:spLocks noChangeArrowheads="1"/>
          </p:cNvSpPr>
          <p:nvPr/>
        </p:nvSpPr>
        <p:spPr bwMode="auto">
          <a:xfrm>
            <a:off x="642910" y="6223835"/>
            <a:ext cx="2857499" cy="276999"/>
          </a:xfrm>
          <a:prstGeom prst="rect">
            <a:avLst/>
          </a:prstGeom>
          <a:noFill/>
          <a:ln w="9525">
            <a:noFill/>
            <a:miter lim="800000"/>
            <a:headEnd/>
            <a:tailEnd/>
          </a:ln>
        </p:spPr>
        <p:txBody>
          <a:bodyPr wrap="square">
            <a:spAutoFit/>
          </a:bodyPr>
          <a:lstStyle/>
          <a:p>
            <a:r>
              <a:rPr lang="en-US" sz="1200" dirty="0"/>
              <a:t>Professor Malcolm McDonald</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500034" y="1785926"/>
            <a:ext cx="8001088" cy="646331"/>
          </a:xfrm>
          <a:prstGeom prst="rect">
            <a:avLst/>
          </a:prstGeom>
          <a:noFill/>
        </p:spPr>
        <p:txBody>
          <a:bodyPr wrap="square" rtlCol="0">
            <a:spAutoFit/>
          </a:bodyPr>
          <a:lstStyle/>
          <a:p>
            <a:pPr marL="342900" indent="-342900"/>
            <a:r>
              <a:rPr lang="en-ZA" dirty="0" smtClean="0">
                <a:solidFill>
                  <a:srgbClr val="150C8E"/>
                </a:solidFill>
              </a:rPr>
              <a:t>The essence of strategy is integration - the ability to see in a complex holistic way </a:t>
            </a:r>
            <a:endParaRPr lang="en-US" dirty="0">
              <a:solidFill>
                <a:srgbClr val="150C8E"/>
              </a:solidFill>
            </a:endParaRPr>
          </a:p>
        </p:txBody>
      </p:sp>
      <p:sp>
        <p:nvSpPr>
          <p:cNvPr id="5"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The essence of strategy</a:t>
            </a:r>
          </a:p>
          <a:p>
            <a:r>
              <a:rPr lang="en-ZA" sz="2400" b="1" dirty="0" smtClean="0">
                <a:solidFill>
                  <a:schemeClr val="tx2"/>
                </a:solidFill>
                <a:latin typeface="Verdana" pitchFamily="34" charset="0"/>
              </a:rPr>
              <a:t>create competitive advantage</a:t>
            </a:r>
            <a:endParaRPr lang="en-ZA" sz="2400" b="1" dirty="0">
              <a:solidFill>
                <a:schemeClr val="tx2"/>
              </a:solidFill>
              <a:latin typeface="Verdana" pitchFamily="34" charset="0"/>
            </a:endParaRPr>
          </a:p>
        </p:txBody>
      </p:sp>
      <p:sp>
        <p:nvSpPr>
          <p:cNvPr id="4" name="TextBox 3"/>
          <p:cNvSpPr txBox="1">
            <a:spLocks noChangeArrowheads="1"/>
          </p:cNvSpPr>
          <p:nvPr/>
        </p:nvSpPr>
        <p:spPr bwMode="auto">
          <a:xfrm>
            <a:off x="642910" y="6143644"/>
            <a:ext cx="6643687" cy="276999"/>
          </a:xfrm>
          <a:prstGeom prst="rect">
            <a:avLst/>
          </a:prstGeom>
          <a:noFill/>
          <a:ln w="9525">
            <a:noFill/>
            <a:miter lim="800000"/>
            <a:headEnd/>
            <a:tailEnd/>
          </a:ln>
        </p:spPr>
        <p:txBody>
          <a:bodyPr>
            <a:spAutoFit/>
          </a:bodyPr>
          <a:lstStyle/>
          <a:p>
            <a:r>
              <a:rPr lang="en-US" sz="1200" dirty="0" smtClean="0">
                <a:solidFill>
                  <a:srgbClr val="002060"/>
                </a:solidFill>
              </a:rPr>
              <a:t>Michael E Porter: Global Competitive Strategy : 9 June 2003</a:t>
            </a:r>
            <a:endParaRPr lang="en-US" sz="12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dige Collapse 06 Cropped.jpg"/>
          <p:cNvPicPr>
            <a:picLocks noChangeAspect="1"/>
          </p:cNvPicPr>
          <p:nvPr/>
        </p:nvPicPr>
        <p:blipFill>
          <a:blip r:embed="rId3" cstate="print"/>
          <a:stretch>
            <a:fillRect/>
          </a:stretch>
        </p:blipFill>
        <p:spPr>
          <a:xfrm>
            <a:off x="0" y="1428736"/>
            <a:ext cx="9144000" cy="5429264"/>
          </a:xfrm>
          <a:prstGeom prst="rect">
            <a:avLst/>
          </a:prstGeom>
        </p:spPr>
      </p:pic>
      <p:sp>
        <p:nvSpPr>
          <p:cNvPr id="6"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Engineers do NOT design bridges to stand up  </a:t>
            </a:r>
            <a:endParaRPr lang="en-US" sz="2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642878" y="1785926"/>
            <a:ext cx="8001088" cy="2862322"/>
          </a:xfrm>
          <a:prstGeom prst="rect">
            <a:avLst/>
          </a:prstGeom>
          <a:noFill/>
        </p:spPr>
        <p:txBody>
          <a:bodyPr wrap="square" rtlCol="0">
            <a:spAutoFit/>
          </a:bodyPr>
          <a:lstStyle/>
          <a:p>
            <a:pPr marL="342900" indent="-342900">
              <a:buFont typeface="+mj-lt"/>
              <a:buAutoNum type="arabicPeriod"/>
            </a:pPr>
            <a:r>
              <a:rPr lang="en-US" dirty="0" smtClean="0">
                <a:solidFill>
                  <a:schemeClr val="tx2"/>
                </a:solidFill>
              </a:rPr>
              <a:t>Product</a:t>
            </a:r>
          </a:p>
          <a:p>
            <a:pPr marL="342900" indent="-342900">
              <a:buFont typeface="+mj-lt"/>
              <a:buAutoNum type="arabicPeriod"/>
            </a:pPr>
            <a:r>
              <a:rPr lang="en-US" dirty="0" smtClean="0">
                <a:solidFill>
                  <a:schemeClr val="tx2"/>
                </a:solidFill>
              </a:rPr>
              <a:t>User</a:t>
            </a:r>
          </a:p>
          <a:p>
            <a:pPr marL="342900" indent="-342900">
              <a:buFont typeface="+mj-lt"/>
              <a:buAutoNum type="arabicPeriod"/>
            </a:pPr>
            <a:r>
              <a:rPr lang="en-US" dirty="0" smtClean="0">
                <a:solidFill>
                  <a:schemeClr val="tx2"/>
                </a:solidFill>
              </a:rPr>
              <a:t>Market</a:t>
            </a:r>
          </a:p>
          <a:p>
            <a:pPr marL="342900" indent="-342900">
              <a:buFont typeface="+mj-lt"/>
              <a:buAutoNum type="arabicPeriod"/>
            </a:pPr>
            <a:r>
              <a:rPr lang="en-US" dirty="0" smtClean="0">
                <a:solidFill>
                  <a:schemeClr val="tx2"/>
                </a:solidFill>
              </a:rPr>
              <a:t>Technology /  Know-How</a:t>
            </a:r>
          </a:p>
          <a:p>
            <a:pPr marL="342900" indent="-342900">
              <a:buFont typeface="+mj-lt"/>
              <a:buAutoNum type="arabicPeriod"/>
            </a:pPr>
            <a:r>
              <a:rPr lang="en-US" dirty="0" smtClean="0">
                <a:solidFill>
                  <a:schemeClr val="tx2"/>
                </a:solidFill>
              </a:rPr>
              <a:t>Production  Capacity or  Production Capability</a:t>
            </a:r>
          </a:p>
          <a:p>
            <a:pPr marL="342900" indent="-342900">
              <a:buFont typeface="+mj-lt"/>
              <a:buAutoNum type="arabicPeriod"/>
            </a:pPr>
            <a:r>
              <a:rPr lang="en-US" dirty="0" smtClean="0">
                <a:solidFill>
                  <a:schemeClr val="tx2"/>
                </a:solidFill>
              </a:rPr>
              <a:t>Sales /  Marketing Method</a:t>
            </a:r>
          </a:p>
          <a:p>
            <a:pPr marL="342900" indent="-342900">
              <a:buFont typeface="+mj-lt"/>
              <a:buAutoNum type="arabicPeriod"/>
            </a:pPr>
            <a:r>
              <a:rPr lang="en-US" dirty="0" smtClean="0">
                <a:solidFill>
                  <a:schemeClr val="tx2"/>
                </a:solidFill>
              </a:rPr>
              <a:t>Distribution</a:t>
            </a:r>
          </a:p>
          <a:p>
            <a:pPr marL="342900" indent="-342900">
              <a:buFont typeface="+mj-lt"/>
              <a:buAutoNum type="arabicPeriod"/>
            </a:pPr>
            <a:r>
              <a:rPr lang="en-US" dirty="0" smtClean="0">
                <a:solidFill>
                  <a:schemeClr val="tx2"/>
                </a:solidFill>
              </a:rPr>
              <a:t>Natural Resources</a:t>
            </a:r>
          </a:p>
          <a:p>
            <a:pPr marL="342900" indent="-342900">
              <a:buFont typeface="+mj-lt"/>
              <a:buAutoNum type="arabicPeriod"/>
            </a:pPr>
            <a:r>
              <a:rPr lang="en-US" dirty="0" smtClean="0">
                <a:solidFill>
                  <a:schemeClr val="tx2"/>
                </a:solidFill>
              </a:rPr>
              <a:t>Size / Growth</a:t>
            </a:r>
          </a:p>
          <a:p>
            <a:pPr marL="342900" indent="-342900">
              <a:buFont typeface="+mj-lt"/>
              <a:buAutoNum type="arabicPeriod"/>
            </a:pPr>
            <a:r>
              <a:rPr lang="en-US" dirty="0" smtClean="0">
                <a:solidFill>
                  <a:schemeClr val="tx2"/>
                </a:solidFill>
              </a:rPr>
              <a:t>Profit</a:t>
            </a:r>
            <a:endParaRPr lang="en-US" u="sng" dirty="0">
              <a:solidFill>
                <a:srgbClr val="150C8E"/>
              </a:solidFill>
            </a:endParaRPr>
          </a:p>
        </p:txBody>
      </p:sp>
      <p:sp>
        <p:nvSpPr>
          <p:cNvPr id="5"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Michel Robert</a:t>
            </a:r>
          </a:p>
          <a:p>
            <a:r>
              <a:rPr lang="en-ZA" sz="2400" b="1" dirty="0" smtClean="0">
                <a:solidFill>
                  <a:schemeClr val="tx2"/>
                </a:solidFill>
                <a:latin typeface="Verdana" pitchFamily="34" charset="0"/>
              </a:rPr>
              <a:t>strategic driving force</a:t>
            </a:r>
            <a:endParaRPr lang="en-ZA" sz="2400" b="1" dirty="0">
              <a:solidFill>
                <a:schemeClr val="tx2"/>
              </a:solidFill>
              <a:latin typeface="Verdana" pitchFamily="34" charset="0"/>
            </a:endParaRPr>
          </a:p>
        </p:txBody>
      </p:sp>
      <p:sp>
        <p:nvSpPr>
          <p:cNvPr id="4" name="TextBox 3"/>
          <p:cNvSpPr txBox="1">
            <a:spLocks noChangeArrowheads="1"/>
          </p:cNvSpPr>
          <p:nvPr/>
        </p:nvSpPr>
        <p:spPr bwMode="auto">
          <a:xfrm>
            <a:off x="785754" y="6143644"/>
            <a:ext cx="6643687" cy="276999"/>
          </a:xfrm>
          <a:prstGeom prst="rect">
            <a:avLst/>
          </a:prstGeom>
          <a:noFill/>
          <a:ln w="9525">
            <a:noFill/>
            <a:miter lim="800000"/>
            <a:headEnd/>
            <a:tailEnd/>
          </a:ln>
        </p:spPr>
        <p:txBody>
          <a:bodyPr>
            <a:spAutoFit/>
          </a:bodyPr>
          <a:lstStyle/>
          <a:p>
            <a:r>
              <a:rPr lang="en-US" sz="1200" dirty="0" smtClean="0"/>
              <a:t>Michel Robert</a:t>
            </a:r>
            <a:endParaRPr lang="en-US" sz="1200" dirty="0"/>
          </a:p>
        </p:txBody>
      </p:sp>
      <p:sp>
        <p:nvSpPr>
          <p:cNvPr id="6" name="TextBox 5"/>
          <p:cNvSpPr txBox="1"/>
          <p:nvPr/>
        </p:nvSpPr>
        <p:spPr>
          <a:xfrm>
            <a:off x="714316" y="5000636"/>
            <a:ext cx="7929618" cy="830997"/>
          </a:xfrm>
          <a:prstGeom prst="rect">
            <a:avLst/>
          </a:prstGeom>
          <a:noFill/>
        </p:spPr>
        <p:txBody>
          <a:bodyPr wrap="square" rtlCol="0">
            <a:spAutoFit/>
          </a:bodyPr>
          <a:lstStyle/>
          <a:p>
            <a:r>
              <a:rPr lang="en-ZA" sz="1600" dirty="0" smtClean="0">
                <a:solidFill>
                  <a:srgbClr val="002060"/>
                </a:solidFill>
              </a:rPr>
              <a:t>Every organization should have ONLY ONE of these as driving force</a:t>
            </a:r>
          </a:p>
          <a:p>
            <a:endParaRPr lang="en-ZA" sz="1600" dirty="0" smtClean="0">
              <a:solidFill>
                <a:srgbClr val="002060"/>
              </a:solidFill>
            </a:endParaRPr>
          </a:p>
          <a:p>
            <a:r>
              <a:rPr lang="en-ZA" sz="1600" dirty="0" smtClean="0">
                <a:solidFill>
                  <a:srgbClr val="002060"/>
                </a:solidFill>
              </a:rPr>
              <a:t>the others are managed within the context of the strategic driving force</a:t>
            </a:r>
            <a:endParaRPr lang="en-US" sz="16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fade">
                                      <p:cBhvr>
                                        <p:cTn id="31" dur="500"/>
                                        <p:tgtEl>
                                          <p:spTgt spid="2">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500"/>
                                        <p:tgtEl>
                                          <p:spTgt spid="2">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Effect transition="in" filter="fade">
                                      <p:cBhvr>
                                        <p:cTn id="39" dur="500"/>
                                        <p:tgtEl>
                                          <p:spTgt spid="2">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Effect transition="in" filter="fade">
                                      <p:cBhvr>
                                        <p:cTn id="43" dur="500"/>
                                        <p:tgtEl>
                                          <p:spTgt spid="2">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fade">
                                      <p:cBhvr>
                                        <p:cTn id="47" dur="500"/>
                                        <p:tgtEl>
                                          <p:spTgt spid="2">
                                            <p:txEl>
                                              <p:pRg st="9" end="9"/>
                                            </p:tx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a:bodyPr>
          <a:lstStyle/>
          <a:p>
            <a:pPr algn="l" eaLnBrk="1" hangingPunct="1"/>
            <a:r>
              <a:rPr lang="en-ZA" sz="2400" b="1" dirty="0" smtClean="0"/>
              <a:t>What is strategy?</a:t>
            </a:r>
          </a:p>
        </p:txBody>
      </p:sp>
      <p:sp>
        <p:nvSpPr>
          <p:cNvPr id="41987" name="Rectangle 3"/>
          <p:cNvSpPr>
            <a:spLocks noGrp="1" noChangeArrowheads="1"/>
          </p:cNvSpPr>
          <p:nvPr>
            <p:ph type="body" idx="1"/>
          </p:nvPr>
        </p:nvSpPr>
        <p:spPr/>
        <p:txBody>
          <a:bodyPr/>
          <a:lstStyle/>
          <a:p>
            <a:pPr eaLnBrk="1" hangingPunct="1"/>
            <a:r>
              <a:rPr lang="en-US" sz="1800" dirty="0" smtClean="0"/>
              <a:t>The essence of why an organization exists and how it thrives</a:t>
            </a:r>
          </a:p>
          <a:p>
            <a:pPr eaLnBrk="1" hangingPunct="1"/>
            <a:endParaRPr lang="en-ZA" sz="1800" dirty="0" smtClean="0"/>
          </a:p>
        </p:txBody>
      </p:sp>
      <p:pic>
        <p:nvPicPr>
          <p:cNvPr id="41988" name="Picture 2"/>
          <p:cNvPicPr>
            <a:picLocks noChangeAspect="1" noChangeArrowheads="1"/>
          </p:cNvPicPr>
          <p:nvPr/>
        </p:nvPicPr>
        <p:blipFill>
          <a:blip r:embed="rId3" cstate="print"/>
          <a:srcRect/>
          <a:stretch>
            <a:fillRect/>
          </a:stretch>
        </p:blipFill>
        <p:spPr bwMode="auto">
          <a:xfrm>
            <a:off x="1071538" y="2143116"/>
            <a:ext cx="7200900" cy="4076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500034" y="1785926"/>
            <a:ext cx="8358246" cy="4524315"/>
          </a:xfrm>
          <a:prstGeom prst="rect">
            <a:avLst/>
          </a:prstGeom>
          <a:noFill/>
        </p:spPr>
        <p:txBody>
          <a:bodyPr wrap="square" rtlCol="0">
            <a:spAutoFit/>
          </a:bodyPr>
          <a:lstStyle/>
          <a:p>
            <a:pPr marL="342900" indent="-342900">
              <a:buFont typeface="+mj-lt"/>
              <a:buAutoNum type="arabicPeriod"/>
            </a:pPr>
            <a:r>
              <a:rPr lang="en-US" dirty="0" smtClean="0">
                <a:solidFill>
                  <a:schemeClr val="tx2"/>
                </a:solidFill>
              </a:rPr>
              <a:t>Core economic driver</a:t>
            </a:r>
          </a:p>
          <a:p>
            <a:pPr marL="342900" indent="-342900">
              <a:buFont typeface="+mj-lt"/>
              <a:buAutoNum type="arabicPeriod"/>
            </a:pPr>
            <a:endParaRPr lang="en-US" dirty="0" smtClean="0">
              <a:solidFill>
                <a:schemeClr val="tx2"/>
              </a:solidFill>
            </a:endParaRPr>
          </a:p>
          <a:p>
            <a:pPr marL="342900" indent="-342900">
              <a:buFont typeface="+mj-lt"/>
              <a:buAutoNum type="arabicPeriod"/>
            </a:pPr>
            <a:r>
              <a:rPr lang="en-US" dirty="0" smtClean="0">
                <a:solidFill>
                  <a:schemeClr val="tx2"/>
                </a:solidFill>
              </a:rPr>
              <a:t>Core human resource driver	</a:t>
            </a:r>
          </a:p>
          <a:p>
            <a:pPr marL="342900" indent="-342900">
              <a:buFont typeface="+mj-lt"/>
              <a:buAutoNum type="arabicPeriod"/>
            </a:pPr>
            <a:endParaRPr lang="en-US" dirty="0" smtClean="0">
              <a:solidFill>
                <a:schemeClr val="tx2"/>
              </a:solidFill>
            </a:endParaRPr>
          </a:p>
          <a:p>
            <a:pPr marL="342900" indent="-342900">
              <a:buFont typeface="+mj-lt"/>
              <a:buAutoNum type="arabicPeriod"/>
            </a:pPr>
            <a:r>
              <a:rPr lang="en-US" dirty="0" smtClean="0">
                <a:solidFill>
                  <a:schemeClr val="tx2"/>
                </a:solidFill>
              </a:rPr>
              <a:t>Core market differentiator / value proposition / sales or marketing method</a:t>
            </a:r>
          </a:p>
          <a:p>
            <a:pPr marL="342900" indent="-342900">
              <a:buFont typeface="+mj-lt"/>
              <a:buAutoNum type="arabicPeriod"/>
            </a:pPr>
            <a:endParaRPr lang="en-US" dirty="0" smtClean="0">
              <a:solidFill>
                <a:schemeClr val="tx2"/>
              </a:solidFill>
            </a:endParaRPr>
          </a:p>
          <a:p>
            <a:pPr marL="342900" indent="-342900">
              <a:buFont typeface="+mj-lt"/>
              <a:buAutoNum type="arabicPeriod"/>
            </a:pPr>
            <a:r>
              <a:rPr lang="en-US" dirty="0" smtClean="0">
                <a:solidFill>
                  <a:schemeClr val="tx2"/>
                </a:solidFill>
              </a:rPr>
              <a:t>Core customer / market / user</a:t>
            </a:r>
          </a:p>
          <a:p>
            <a:pPr marL="342900" indent="-342900">
              <a:buFont typeface="+mj-lt"/>
              <a:buAutoNum type="arabicPeriod"/>
            </a:pPr>
            <a:endParaRPr lang="en-US" dirty="0" smtClean="0">
              <a:solidFill>
                <a:schemeClr val="tx2"/>
              </a:solidFill>
            </a:endParaRPr>
          </a:p>
          <a:p>
            <a:pPr marL="342900" indent="-342900">
              <a:buFont typeface="+mj-lt"/>
              <a:buAutoNum type="arabicPeriod"/>
            </a:pPr>
            <a:r>
              <a:rPr lang="en-US" dirty="0" smtClean="0">
                <a:solidFill>
                  <a:schemeClr val="tx2"/>
                </a:solidFill>
              </a:rPr>
              <a:t>Core asset / product / natural resource / size / growth</a:t>
            </a:r>
          </a:p>
          <a:p>
            <a:pPr marL="342900" indent="-342900">
              <a:buFont typeface="+mj-lt"/>
              <a:buAutoNum type="arabicPeriod"/>
            </a:pPr>
            <a:endParaRPr lang="en-US" dirty="0" smtClean="0">
              <a:solidFill>
                <a:schemeClr val="tx2"/>
              </a:solidFill>
            </a:endParaRPr>
          </a:p>
          <a:p>
            <a:pPr marL="342900" indent="-342900">
              <a:buFont typeface="+mj-lt"/>
              <a:buAutoNum type="arabicPeriod"/>
            </a:pPr>
            <a:r>
              <a:rPr lang="en-US" dirty="0" smtClean="0">
                <a:solidFill>
                  <a:schemeClr val="tx2"/>
                </a:solidFill>
              </a:rPr>
              <a:t>Core technology / capability / know-how / distribution</a:t>
            </a:r>
          </a:p>
          <a:p>
            <a:pPr marL="342900" indent="-342900">
              <a:buFont typeface="+mj-lt"/>
              <a:buAutoNum type="arabicPeriod"/>
            </a:pPr>
            <a:endParaRPr lang="en-US" dirty="0" smtClean="0">
              <a:solidFill>
                <a:schemeClr val="tx2"/>
              </a:solidFill>
            </a:endParaRPr>
          </a:p>
          <a:p>
            <a:pPr marL="342900" indent="-342900">
              <a:buFont typeface="+mj-lt"/>
              <a:buAutoNum type="arabicPeriod"/>
            </a:pPr>
            <a:r>
              <a:rPr lang="en-US" dirty="0" smtClean="0">
                <a:solidFill>
                  <a:schemeClr val="tx2"/>
                </a:solidFill>
              </a:rPr>
              <a:t>Core values</a:t>
            </a:r>
          </a:p>
          <a:p>
            <a:pPr marL="342900" indent="-342900">
              <a:buFont typeface="+mj-lt"/>
              <a:buAutoNum type="arabicPeriod"/>
            </a:pPr>
            <a:endParaRPr lang="en-US" dirty="0" smtClean="0">
              <a:solidFill>
                <a:schemeClr val="tx2"/>
              </a:solidFill>
            </a:endParaRPr>
          </a:p>
          <a:p>
            <a:pPr marL="342900" indent="-342900">
              <a:buFont typeface="+mj-lt"/>
              <a:buAutoNum type="arabicPeriod"/>
            </a:pPr>
            <a:r>
              <a:rPr lang="en-US" dirty="0" smtClean="0">
                <a:solidFill>
                  <a:schemeClr val="tx2"/>
                </a:solidFill>
              </a:rPr>
              <a:t>Other</a:t>
            </a:r>
            <a:endParaRPr lang="en-US" u="sng" dirty="0">
              <a:solidFill>
                <a:srgbClr val="150C8E"/>
              </a:solidFill>
            </a:endParaRPr>
          </a:p>
        </p:txBody>
      </p:sp>
      <p:sp>
        <p:nvSpPr>
          <p:cNvPr id="5"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Essential components of strategy</a:t>
            </a:r>
          </a:p>
          <a:p>
            <a:r>
              <a:rPr lang="en-ZA" sz="2400" b="1" dirty="0" smtClean="0">
                <a:solidFill>
                  <a:schemeClr val="tx2"/>
                </a:solidFill>
                <a:latin typeface="Verdana" pitchFamily="34" charset="0"/>
              </a:rPr>
              <a:t>What is critical to YOUR organization</a:t>
            </a:r>
            <a:endParaRPr lang="en-ZA" sz="2400" b="1" dirty="0">
              <a:solidFill>
                <a:schemeClr val="tx2"/>
              </a:solidFill>
              <a:latin typeface="Verdana" pitchFamily="34" charset="0"/>
            </a:endParaRPr>
          </a:p>
        </p:txBody>
      </p:sp>
      <p:sp>
        <p:nvSpPr>
          <p:cNvPr id="6" name="TextBox 5"/>
          <p:cNvSpPr txBox="1"/>
          <p:nvPr/>
        </p:nvSpPr>
        <p:spPr>
          <a:xfrm>
            <a:off x="6500826" y="1500174"/>
            <a:ext cx="2143140" cy="1077218"/>
          </a:xfrm>
          <a:prstGeom prst="rect">
            <a:avLst/>
          </a:prstGeom>
          <a:noFill/>
        </p:spPr>
        <p:txBody>
          <a:bodyPr wrap="square" rtlCol="0">
            <a:spAutoFit/>
          </a:bodyPr>
          <a:lstStyle/>
          <a:p>
            <a:r>
              <a:rPr lang="en-ZA" sz="1600" dirty="0" smtClean="0">
                <a:solidFill>
                  <a:srgbClr val="002060"/>
                </a:solidFill>
              </a:rPr>
              <a:t>Compare:</a:t>
            </a:r>
          </a:p>
          <a:p>
            <a:pPr lvl="1"/>
            <a:r>
              <a:rPr lang="en-ZA" sz="1600" dirty="0" smtClean="0">
                <a:solidFill>
                  <a:srgbClr val="002060"/>
                </a:solidFill>
              </a:rPr>
              <a:t>Pick ‘n Pay</a:t>
            </a:r>
          </a:p>
          <a:p>
            <a:pPr lvl="1"/>
            <a:r>
              <a:rPr lang="en-ZA" sz="1600" dirty="0" smtClean="0">
                <a:solidFill>
                  <a:srgbClr val="002060"/>
                </a:solidFill>
              </a:rPr>
              <a:t>Edgars</a:t>
            </a:r>
          </a:p>
          <a:p>
            <a:pPr lvl="1"/>
            <a:r>
              <a:rPr lang="en-ZA" sz="1600" dirty="0" smtClean="0">
                <a:solidFill>
                  <a:srgbClr val="002060"/>
                </a:solidFill>
              </a:rPr>
              <a:t>Woolworths</a:t>
            </a:r>
            <a:endParaRPr lang="en-US" sz="1600" dirty="0">
              <a:solidFill>
                <a:srgbClr val="002060"/>
              </a:solidFill>
            </a:endParaRPr>
          </a:p>
        </p:txBody>
      </p:sp>
      <p:cxnSp>
        <p:nvCxnSpPr>
          <p:cNvPr id="9" name="Straight Arrow Connector 8"/>
          <p:cNvCxnSpPr/>
          <p:nvPr/>
        </p:nvCxnSpPr>
        <p:spPr>
          <a:xfrm flipV="1">
            <a:off x="3500430" y="1643050"/>
            <a:ext cx="2643206" cy="357190"/>
          </a:xfrm>
          <a:prstGeom prst="straightConnector1">
            <a:avLst/>
          </a:prstGeom>
          <a:ln w="50800">
            <a:solidFill>
              <a:srgbClr val="2F4FD7"/>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fade">
                                      <p:cBhvr>
                                        <p:cTn id="11" dur="500"/>
                                        <p:tgtEl>
                                          <p:spTgt spid="2">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fade">
                                      <p:cBhvr>
                                        <p:cTn id="19" dur="500"/>
                                        <p:tgtEl>
                                          <p:spTgt spid="2">
                                            <p:txEl>
                                              <p:pRg st="6" end="6"/>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animEffect transition="in" filter="fade">
                                      <p:cBhvr>
                                        <p:cTn id="23" dur="500"/>
                                        <p:tgtEl>
                                          <p:spTgt spid="2">
                                            <p:txEl>
                                              <p:pRg st="8" end="8"/>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animEffect transition="in" filter="fade">
                                      <p:cBhvr>
                                        <p:cTn id="27" dur="500"/>
                                        <p:tgtEl>
                                          <p:spTgt spid="2">
                                            <p:txEl>
                                              <p:pRg st="10" end="10"/>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animEffect transition="in" filter="fade">
                                      <p:cBhvr>
                                        <p:cTn id="31" dur="500"/>
                                        <p:tgtEl>
                                          <p:spTgt spid="2">
                                            <p:txEl>
                                              <p:pRg st="12" end="12"/>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
                                            <p:txEl>
                                              <p:pRg st="14" end="14"/>
                                            </p:txEl>
                                          </p:spTgt>
                                        </p:tgtEl>
                                        <p:attrNameLst>
                                          <p:attrName>style.visibility</p:attrName>
                                        </p:attrNameLst>
                                      </p:cBhvr>
                                      <p:to>
                                        <p:strVal val="visible"/>
                                      </p:to>
                                    </p:set>
                                    <p:animEffect transition="in" filter="fade">
                                      <p:cBhvr>
                                        <p:cTn id="35" dur="500"/>
                                        <p:tgtEl>
                                          <p:spTgt spid="2">
                                            <p:txEl>
                                              <p:pRg st="14" end="14"/>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000"/>
                                        <p:tgtEl>
                                          <p:spTgt spid="9"/>
                                        </p:tgtEl>
                                      </p:cBhvr>
                                    </p:animEffect>
                                  </p:childTnLst>
                                </p:cTn>
                              </p:par>
                            </p:childTnLst>
                          </p:cTn>
                        </p:par>
                        <p:par>
                          <p:cTn id="40" fill="hold">
                            <p:stCondLst>
                              <p:cond delay="6000"/>
                            </p:stCondLst>
                            <p:childTnLst>
                              <p:par>
                                <p:cTn id="41" presetID="10" presetClass="entr" presetSubtype="0"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3" cstate="print"/>
          <a:srcRect/>
          <a:stretch>
            <a:fillRect/>
          </a:stretch>
        </p:blipFill>
        <p:spPr bwMode="auto">
          <a:xfrm>
            <a:off x="323850" y="1785926"/>
            <a:ext cx="8496300" cy="3905250"/>
          </a:xfrm>
          <a:prstGeom prst="rect">
            <a:avLst/>
          </a:prstGeom>
          <a:noFill/>
          <a:ln w="9525">
            <a:noFill/>
            <a:miter lim="800000"/>
            <a:headEnd/>
            <a:tailEnd/>
          </a:ln>
        </p:spPr>
      </p:pic>
      <p:sp>
        <p:nvSpPr>
          <p:cNvPr id="4"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The strategic environment</a:t>
            </a:r>
            <a:endParaRPr lang="en-ZA" sz="2400" b="1" dirty="0">
              <a:solidFill>
                <a:schemeClr val="tx2"/>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9442"/>
                                        </p:tgtEl>
                                        <p:attrNameLst>
                                          <p:attrName>style.visibility</p:attrName>
                                        </p:attrNameLst>
                                      </p:cBhvr>
                                      <p:to>
                                        <p:strVal val="visible"/>
                                      </p:to>
                                    </p:set>
                                    <p:animEffect transition="in" filter="fade">
                                      <p:cBhvr>
                                        <p:cTn id="7" dur="2000"/>
                                        <p:tgtEl>
                                          <p:spTgt spid="189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a:bodyPr>
          <a:lstStyle/>
          <a:p>
            <a:pPr algn="l" eaLnBrk="1" hangingPunct="1"/>
            <a:r>
              <a:rPr lang="en-ZA" sz="2400" b="1" dirty="0" smtClean="0"/>
              <a:t>The time dependency of strategy</a:t>
            </a:r>
          </a:p>
        </p:txBody>
      </p:sp>
      <p:pic>
        <p:nvPicPr>
          <p:cNvPr id="123906" name="Picture 2"/>
          <p:cNvPicPr>
            <a:picLocks noChangeAspect="1" noChangeArrowheads="1"/>
          </p:cNvPicPr>
          <p:nvPr/>
        </p:nvPicPr>
        <p:blipFill>
          <a:blip r:embed="rId3" cstate="print"/>
          <a:srcRect/>
          <a:stretch>
            <a:fillRect/>
          </a:stretch>
        </p:blipFill>
        <p:spPr bwMode="auto">
          <a:xfrm>
            <a:off x="242888" y="2309813"/>
            <a:ext cx="8658225" cy="2238375"/>
          </a:xfrm>
          <a:prstGeom prst="rect">
            <a:avLst/>
          </a:prstGeom>
          <a:noFill/>
          <a:ln w="9525">
            <a:noFill/>
            <a:miter lim="800000"/>
            <a:headEnd/>
            <a:tailEnd/>
          </a:ln>
        </p:spPr>
      </p:pic>
      <p:sp>
        <p:nvSpPr>
          <p:cNvPr id="9" name="Rectangle 3"/>
          <p:cNvSpPr txBox="1">
            <a:spLocks noChangeArrowheads="1"/>
          </p:cNvSpPr>
          <p:nvPr/>
        </p:nvSpPr>
        <p:spPr>
          <a:xfrm>
            <a:off x="457200" y="16002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NOT</a:t>
            </a:r>
            <a:r>
              <a:rPr kumimoji="0" lang="en-US" sz="1800" b="0" i="0" u="none" strike="noStrike" kern="1200" cap="none" spc="0" normalizeH="0" noProof="0" dirty="0" smtClean="0">
                <a:ln>
                  <a:noFill/>
                </a:ln>
                <a:solidFill>
                  <a:schemeClr val="tx1"/>
                </a:solidFill>
                <a:effectLst/>
                <a:uLnTx/>
                <a:uFillTx/>
                <a:latin typeface="+mn-lt"/>
                <a:ea typeface="+mn-ea"/>
                <a:cs typeface="+mn-cs"/>
              </a:rPr>
              <a:t> a forecast</a:t>
            </a: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ZA" sz="1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TextBox 3"/>
          <p:cNvSpPr txBox="1">
            <a:spLocks noChangeArrowheads="1"/>
          </p:cNvSpPr>
          <p:nvPr/>
        </p:nvSpPr>
        <p:spPr bwMode="auto">
          <a:xfrm>
            <a:off x="642910" y="6223835"/>
            <a:ext cx="2857499" cy="276999"/>
          </a:xfrm>
          <a:prstGeom prst="rect">
            <a:avLst/>
          </a:prstGeom>
          <a:noFill/>
          <a:ln w="9525">
            <a:noFill/>
            <a:miter lim="800000"/>
            <a:headEnd/>
            <a:tailEnd/>
          </a:ln>
        </p:spPr>
        <p:txBody>
          <a:bodyPr wrap="square">
            <a:spAutoFit/>
          </a:bodyPr>
          <a:lstStyle/>
          <a:p>
            <a:r>
              <a:rPr lang="en-US" sz="1200" dirty="0"/>
              <a:t>Professor Malcolm McDonald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3906"/>
                                        </p:tgtEl>
                                        <p:attrNameLst>
                                          <p:attrName>style.visibility</p:attrName>
                                        </p:attrNameLst>
                                      </p:cBhvr>
                                      <p:to>
                                        <p:strVal val="visible"/>
                                      </p:to>
                                    </p:set>
                                    <p:animEffect transition="in" filter="fade">
                                      <p:cBhvr>
                                        <p:cTn id="7" dur="2000"/>
                                        <p:tgtEl>
                                          <p:spTgt spid="123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a:bodyPr>
          <a:lstStyle/>
          <a:p>
            <a:pPr algn="l" eaLnBrk="1" hangingPunct="1"/>
            <a:r>
              <a:rPr lang="en-ZA" sz="2400" b="1" dirty="0" smtClean="0"/>
              <a:t>The time dependency of strategy</a:t>
            </a:r>
          </a:p>
        </p:txBody>
      </p:sp>
      <p:sp>
        <p:nvSpPr>
          <p:cNvPr id="9" name="Rectangle 3"/>
          <p:cNvSpPr txBox="1">
            <a:spLocks noChangeArrowheads="1"/>
          </p:cNvSpPr>
          <p:nvPr/>
        </p:nvSpPr>
        <p:spPr>
          <a:xfrm>
            <a:off x="457200" y="16002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NOT</a:t>
            </a:r>
            <a:r>
              <a:rPr kumimoji="0" lang="en-US" sz="1800" b="0" i="0" u="none" strike="noStrike" kern="1200" cap="none" spc="0" normalizeH="0" noProof="0" dirty="0" smtClean="0">
                <a:ln>
                  <a:noFill/>
                </a:ln>
                <a:solidFill>
                  <a:schemeClr val="tx1"/>
                </a:solidFill>
                <a:effectLst/>
                <a:uLnTx/>
                <a:uFillTx/>
                <a:latin typeface="+mn-lt"/>
                <a:ea typeface="+mn-ea"/>
                <a:cs typeface="+mn-cs"/>
              </a:rPr>
              <a:t> an objective</a:t>
            </a: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ZA" sz="1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24930" name="Picture 2"/>
          <p:cNvPicPr>
            <a:picLocks noChangeAspect="1" noChangeArrowheads="1"/>
          </p:cNvPicPr>
          <p:nvPr/>
        </p:nvPicPr>
        <p:blipFill>
          <a:blip r:embed="rId3" cstate="print"/>
          <a:srcRect/>
          <a:stretch>
            <a:fillRect/>
          </a:stretch>
        </p:blipFill>
        <p:spPr bwMode="auto">
          <a:xfrm>
            <a:off x="419100" y="2309813"/>
            <a:ext cx="8305800" cy="2238375"/>
          </a:xfrm>
          <a:prstGeom prst="rect">
            <a:avLst/>
          </a:prstGeom>
          <a:noFill/>
          <a:ln w="9525">
            <a:noFill/>
            <a:miter lim="800000"/>
            <a:headEnd/>
            <a:tailEnd/>
          </a:ln>
        </p:spPr>
      </p:pic>
      <p:sp>
        <p:nvSpPr>
          <p:cNvPr id="6" name="TextBox 3"/>
          <p:cNvSpPr txBox="1">
            <a:spLocks noChangeArrowheads="1"/>
          </p:cNvSpPr>
          <p:nvPr/>
        </p:nvSpPr>
        <p:spPr bwMode="auto">
          <a:xfrm>
            <a:off x="642910" y="6223835"/>
            <a:ext cx="2857499" cy="276999"/>
          </a:xfrm>
          <a:prstGeom prst="rect">
            <a:avLst/>
          </a:prstGeom>
          <a:noFill/>
          <a:ln w="9525">
            <a:noFill/>
            <a:miter lim="800000"/>
            <a:headEnd/>
            <a:tailEnd/>
          </a:ln>
        </p:spPr>
        <p:txBody>
          <a:bodyPr wrap="square">
            <a:spAutoFit/>
          </a:bodyPr>
          <a:lstStyle/>
          <a:p>
            <a:r>
              <a:rPr lang="en-US" sz="1200" dirty="0"/>
              <a:t>Professor Malcolm McDonald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4930"/>
                                        </p:tgtEl>
                                        <p:attrNameLst>
                                          <p:attrName>style.visibility</p:attrName>
                                        </p:attrNameLst>
                                      </p:cBhvr>
                                      <p:to>
                                        <p:strVal val="visible"/>
                                      </p:to>
                                    </p:set>
                                    <p:animEffect transition="in" filter="fade">
                                      <p:cBhvr>
                                        <p:cTn id="7" dur="2000"/>
                                        <p:tgtEl>
                                          <p:spTgt spid="1249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a:bodyPr>
          <a:lstStyle/>
          <a:p>
            <a:pPr algn="l" eaLnBrk="1" hangingPunct="1"/>
            <a:r>
              <a:rPr lang="en-ZA" sz="2400" b="1" dirty="0" smtClean="0"/>
              <a:t>The time dependency of strategy</a:t>
            </a:r>
          </a:p>
        </p:txBody>
      </p:sp>
      <p:sp>
        <p:nvSpPr>
          <p:cNvPr id="9" name="Rectangle 3"/>
          <p:cNvSpPr txBox="1">
            <a:spLocks noChangeArrowheads="1"/>
          </p:cNvSpPr>
          <p:nvPr/>
        </p:nvSpPr>
        <p:spPr>
          <a:xfrm>
            <a:off x="457200" y="16002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ZA" sz="1800" b="0" i="0" u="none" strike="noStrike" kern="1200" cap="none" spc="0" normalizeH="0" baseline="0" noProof="0" dirty="0" smtClean="0">
                <a:ln>
                  <a:noFill/>
                </a:ln>
                <a:solidFill>
                  <a:schemeClr val="tx1"/>
                </a:solidFill>
                <a:effectLst/>
                <a:uLnTx/>
                <a:uFillTx/>
                <a:latin typeface="+mn-lt"/>
                <a:ea typeface="+mn-ea"/>
                <a:cs typeface="+mn-cs"/>
              </a:rPr>
              <a:t>Strategic plan – the path to competitive advantage</a:t>
            </a:r>
          </a:p>
        </p:txBody>
      </p:sp>
      <p:pic>
        <p:nvPicPr>
          <p:cNvPr id="125954" name="Picture 2"/>
          <p:cNvPicPr>
            <a:picLocks noChangeAspect="1" noChangeArrowheads="1"/>
          </p:cNvPicPr>
          <p:nvPr/>
        </p:nvPicPr>
        <p:blipFill>
          <a:blip r:embed="rId3" cstate="print"/>
          <a:srcRect/>
          <a:stretch>
            <a:fillRect/>
          </a:stretch>
        </p:blipFill>
        <p:spPr bwMode="auto">
          <a:xfrm>
            <a:off x="585788" y="2309813"/>
            <a:ext cx="7972425" cy="2238375"/>
          </a:xfrm>
          <a:prstGeom prst="rect">
            <a:avLst/>
          </a:prstGeom>
          <a:noFill/>
          <a:ln w="9525">
            <a:noFill/>
            <a:miter lim="800000"/>
            <a:headEnd/>
            <a:tailEnd/>
          </a:ln>
        </p:spPr>
      </p:pic>
      <p:sp>
        <p:nvSpPr>
          <p:cNvPr id="5" name="TextBox 4"/>
          <p:cNvSpPr txBox="1"/>
          <p:nvPr/>
        </p:nvSpPr>
        <p:spPr>
          <a:xfrm>
            <a:off x="500034" y="5643578"/>
            <a:ext cx="8001056" cy="923330"/>
          </a:xfrm>
          <a:prstGeom prst="rect">
            <a:avLst/>
          </a:prstGeom>
          <a:noFill/>
        </p:spPr>
        <p:txBody>
          <a:bodyPr wrap="square" rtlCol="0">
            <a:spAutoFit/>
          </a:bodyPr>
          <a:lstStyle/>
          <a:p>
            <a:r>
              <a:rPr lang="en-ZA" dirty="0" smtClean="0">
                <a:solidFill>
                  <a:srgbClr val="002060"/>
                </a:solidFill>
              </a:rPr>
              <a:t>Systems must be optimally designed, configured, implemented and operated from the start in order to achieve a high value outcome</a:t>
            </a:r>
          </a:p>
          <a:p>
            <a:r>
              <a:rPr lang="en-ZA" dirty="0" smtClean="0">
                <a:solidFill>
                  <a:srgbClr val="002060"/>
                </a:solidFill>
              </a:rPr>
              <a:t>    </a:t>
            </a:r>
            <a:r>
              <a:rPr lang="en-ZA" b="1" dirty="0" smtClean="0">
                <a:solidFill>
                  <a:srgbClr val="002060"/>
                </a:solidFill>
              </a:rPr>
              <a:t>– design for the future</a:t>
            </a:r>
            <a:endParaRPr lang="en-US" b="1" dirty="0">
              <a:solidFill>
                <a:srgbClr val="002060"/>
              </a:solidFill>
            </a:endParaRPr>
          </a:p>
        </p:txBody>
      </p:sp>
      <p:pic>
        <p:nvPicPr>
          <p:cNvPr id="2050" name="Picture 2"/>
          <p:cNvPicPr>
            <a:picLocks noChangeAspect="1" noChangeArrowheads="1"/>
          </p:cNvPicPr>
          <p:nvPr/>
        </p:nvPicPr>
        <p:blipFill>
          <a:blip r:embed="rId4" cstate="print"/>
          <a:srcRect/>
          <a:stretch>
            <a:fillRect/>
          </a:stretch>
        </p:blipFill>
        <p:spPr bwMode="auto">
          <a:xfrm>
            <a:off x="4071934" y="4572008"/>
            <a:ext cx="2428892" cy="99885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5954"/>
                                        </p:tgtEl>
                                        <p:attrNameLst>
                                          <p:attrName>style.visibility</p:attrName>
                                        </p:attrNameLst>
                                      </p:cBhvr>
                                      <p:to>
                                        <p:strVal val="visible"/>
                                      </p:to>
                                    </p:set>
                                    <p:animEffect transition="in" filter="fade">
                                      <p:cBhvr>
                                        <p:cTn id="7" dur="2000"/>
                                        <p:tgtEl>
                                          <p:spTgt spid="12595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2000"/>
                                        <p:tgtEl>
                                          <p:spTgt spid="5">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71414"/>
            <a:ext cx="8229600" cy="1143000"/>
          </a:xfrm>
        </p:spPr>
        <p:txBody>
          <a:bodyPr>
            <a:normAutofit/>
          </a:bodyPr>
          <a:lstStyle/>
          <a:p>
            <a:pPr algn="l" eaLnBrk="1" hangingPunct="1"/>
            <a:r>
              <a:rPr lang="en-ZA" sz="2400" b="1" dirty="0" smtClean="0">
                <a:solidFill>
                  <a:srgbClr val="002060"/>
                </a:solidFill>
              </a:rPr>
              <a:t>The trajectory from Good to Great</a:t>
            </a:r>
            <a:br>
              <a:rPr lang="en-ZA" sz="2400" b="1" dirty="0" smtClean="0">
                <a:solidFill>
                  <a:srgbClr val="002060"/>
                </a:solidFill>
              </a:rPr>
            </a:br>
            <a:r>
              <a:rPr lang="en-ZA" sz="2400" b="1" dirty="0" smtClean="0">
                <a:solidFill>
                  <a:srgbClr val="002060"/>
                </a:solidFill>
              </a:rPr>
              <a:t>Jim Collins</a:t>
            </a:r>
          </a:p>
        </p:txBody>
      </p:sp>
      <p:pic>
        <p:nvPicPr>
          <p:cNvPr id="126978" name="Picture 2"/>
          <p:cNvPicPr>
            <a:picLocks noChangeAspect="1" noChangeArrowheads="1"/>
          </p:cNvPicPr>
          <p:nvPr/>
        </p:nvPicPr>
        <p:blipFill>
          <a:blip r:embed="rId3" cstate="print"/>
          <a:srcRect/>
          <a:stretch>
            <a:fillRect/>
          </a:stretch>
        </p:blipFill>
        <p:spPr bwMode="auto">
          <a:xfrm>
            <a:off x="209550" y="1500174"/>
            <a:ext cx="8934450" cy="4762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6978"/>
                                        </p:tgtEl>
                                        <p:attrNameLst>
                                          <p:attrName>style.visibility</p:attrName>
                                        </p:attrNameLst>
                                      </p:cBhvr>
                                      <p:to>
                                        <p:strVal val="visible"/>
                                      </p:to>
                                    </p:set>
                                    <p:animEffect transition="in" filter="fade">
                                      <p:cBhvr>
                                        <p:cTn id="7" dur="2000"/>
                                        <p:tgtEl>
                                          <p:spTgt spid="126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Historical differentiators</a:t>
            </a:r>
            <a:endParaRPr lang="en-ZA" sz="2400" b="1" dirty="0">
              <a:solidFill>
                <a:schemeClr val="tx2"/>
              </a:solidFill>
              <a:latin typeface="Verdana" pitchFamily="34" charset="0"/>
            </a:endParaRPr>
          </a:p>
        </p:txBody>
      </p:sp>
      <p:sp>
        <p:nvSpPr>
          <p:cNvPr id="6" name="TextBox 5"/>
          <p:cNvSpPr txBox="1"/>
          <p:nvPr/>
        </p:nvSpPr>
        <p:spPr>
          <a:xfrm>
            <a:off x="571472" y="1928802"/>
            <a:ext cx="7929618" cy="3693319"/>
          </a:xfrm>
          <a:prstGeom prst="rect">
            <a:avLst/>
          </a:prstGeom>
          <a:noFill/>
        </p:spPr>
        <p:txBody>
          <a:bodyPr wrap="square" rtlCol="0">
            <a:spAutoFit/>
          </a:bodyPr>
          <a:lstStyle/>
          <a:p>
            <a:pPr marL="342900" indent="-342900">
              <a:buFont typeface="Arial" pitchFamily="34" charset="0"/>
              <a:buChar char="•"/>
            </a:pPr>
            <a:r>
              <a:rPr lang="en-US" dirty="0" err="1" smtClean="0">
                <a:solidFill>
                  <a:schemeClr val="tx2"/>
                </a:solidFill>
              </a:rPr>
              <a:t>60's</a:t>
            </a:r>
            <a:r>
              <a:rPr lang="en-US" dirty="0" smtClean="0">
                <a:solidFill>
                  <a:schemeClr val="tx2"/>
                </a:solidFill>
              </a:rPr>
              <a:t>  Production</a:t>
            </a:r>
          </a:p>
          <a:p>
            <a:pPr marL="342900" indent="-342900">
              <a:buFont typeface="Arial" pitchFamily="34" charset="0"/>
              <a:buChar char="•"/>
            </a:pPr>
            <a:endParaRPr lang="en-US" dirty="0" smtClean="0">
              <a:solidFill>
                <a:schemeClr val="tx2"/>
              </a:solidFill>
            </a:endParaRPr>
          </a:p>
          <a:p>
            <a:pPr marL="342900" indent="-342900">
              <a:buFont typeface="Arial" pitchFamily="34" charset="0"/>
              <a:buChar char="•"/>
            </a:pPr>
            <a:r>
              <a:rPr lang="en-US" dirty="0" err="1" smtClean="0">
                <a:solidFill>
                  <a:schemeClr val="tx2"/>
                </a:solidFill>
              </a:rPr>
              <a:t>70's</a:t>
            </a:r>
            <a:r>
              <a:rPr lang="en-US" dirty="0" smtClean="0">
                <a:solidFill>
                  <a:schemeClr val="tx2"/>
                </a:solidFill>
              </a:rPr>
              <a:t>  Sales</a:t>
            </a:r>
          </a:p>
          <a:p>
            <a:pPr marL="342900" indent="-342900">
              <a:buFont typeface="Arial" pitchFamily="34" charset="0"/>
              <a:buChar char="•"/>
            </a:pPr>
            <a:endParaRPr lang="en-US" dirty="0" smtClean="0">
              <a:solidFill>
                <a:schemeClr val="tx2"/>
              </a:solidFill>
            </a:endParaRPr>
          </a:p>
          <a:p>
            <a:pPr marL="342900" indent="-342900">
              <a:buFont typeface="Arial" pitchFamily="34" charset="0"/>
              <a:buChar char="•"/>
            </a:pPr>
            <a:r>
              <a:rPr lang="en-US" dirty="0" err="1" smtClean="0">
                <a:solidFill>
                  <a:schemeClr val="tx2"/>
                </a:solidFill>
              </a:rPr>
              <a:t>80's</a:t>
            </a:r>
            <a:r>
              <a:rPr lang="en-US" dirty="0" smtClean="0">
                <a:solidFill>
                  <a:schemeClr val="tx2"/>
                </a:solidFill>
              </a:rPr>
              <a:t>  Finance</a:t>
            </a:r>
          </a:p>
          <a:p>
            <a:pPr marL="342900" indent="-342900">
              <a:buFont typeface="Arial" pitchFamily="34" charset="0"/>
              <a:buChar char="•"/>
            </a:pPr>
            <a:endParaRPr lang="en-US" dirty="0" smtClean="0">
              <a:solidFill>
                <a:schemeClr val="tx2"/>
              </a:solidFill>
            </a:endParaRPr>
          </a:p>
          <a:p>
            <a:pPr marL="342900" indent="-342900">
              <a:buFont typeface="Arial" pitchFamily="34" charset="0"/>
              <a:buChar char="•"/>
            </a:pPr>
            <a:r>
              <a:rPr lang="en-US" dirty="0" smtClean="0">
                <a:solidFill>
                  <a:schemeClr val="tx2"/>
                </a:solidFill>
              </a:rPr>
              <a:t>The </a:t>
            </a:r>
            <a:r>
              <a:rPr lang="en-US" dirty="0" err="1" smtClean="0">
                <a:solidFill>
                  <a:schemeClr val="tx2"/>
                </a:solidFill>
              </a:rPr>
              <a:t>90's</a:t>
            </a:r>
            <a:r>
              <a:rPr lang="en-US" dirty="0" smtClean="0">
                <a:solidFill>
                  <a:schemeClr val="tx2"/>
                </a:solidFill>
              </a:rPr>
              <a:t> and </a:t>
            </a:r>
            <a:r>
              <a:rPr lang="en-US" dirty="0" err="1" smtClean="0">
                <a:solidFill>
                  <a:schemeClr val="tx2"/>
                </a:solidFill>
              </a:rPr>
              <a:t>2000's</a:t>
            </a:r>
            <a:r>
              <a:rPr lang="en-US" dirty="0" smtClean="0">
                <a:solidFill>
                  <a:schemeClr val="tx2"/>
                </a:solidFill>
              </a:rPr>
              <a:t> and …</a:t>
            </a:r>
          </a:p>
          <a:p>
            <a:pPr marL="800100" lvl="1" indent="-342900">
              <a:buFont typeface="Arial" pitchFamily="34" charset="0"/>
              <a:buChar char="•"/>
            </a:pPr>
            <a:r>
              <a:rPr lang="en-US" dirty="0" smtClean="0">
                <a:solidFill>
                  <a:schemeClr val="tx2"/>
                </a:solidFill>
              </a:rPr>
              <a:t>Excess supply</a:t>
            </a:r>
          </a:p>
          <a:p>
            <a:pPr marL="800100" lvl="1" indent="-342900">
              <a:buFont typeface="Arial" pitchFamily="34" charset="0"/>
              <a:buChar char="•"/>
            </a:pPr>
            <a:r>
              <a:rPr lang="en-US" dirty="0" smtClean="0">
                <a:solidFill>
                  <a:schemeClr val="tx2"/>
                </a:solidFill>
              </a:rPr>
              <a:t>Single division cannot solve</a:t>
            </a:r>
          </a:p>
          <a:p>
            <a:pPr marL="800100" lvl="1" indent="-342900">
              <a:buFont typeface="Arial" pitchFamily="34" charset="0"/>
              <a:buChar char="•"/>
            </a:pPr>
            <a:r>
              <a:rPr lang="en-ZA" dirty="0" smtClean="0">
                <a:solidFill>
                  <a:schemeClr val="tx2"/>
                </a:solidFill>
              </a:rPr>
              <a:t>Integrated operation is critical</a:t>
            </a:r>
            <a:endParaRPr lang="en-US" dirty="0" smtClean="0">
              <a:solidFill>
                <a:schemeClr val="tx2"/>
              </a:solidFill>
            </a:endParaRPr>
          </a:p>
          <a:p>
            <a:pPr marL="800100" lvl="1" indent="-342900">
              <a:buFont typeface="Arial" pitchFamily="34" charset="0"/>
              <a:buChar char="•"/>
            </a:pPr>
            <a:r>
              <a:rPr lang="en-US" dirty="0" smtClean="0">
                <a:solidFill>
                  <a:schemeClr val="tx2"/>
                </a:solidFill>
              </a:rPr>
              <a:t>A boom is unlikely!!</a:t>
            </a:r>
          </a:p>
          <a:p>
            <a:pPr marL="342900" indent="-342900">
              <a:buFont typeface="Arial" pitchFamily="34" charset="0"/>
              <a:buChar char="•"/>
            </a:pPr>
            <a:endParaRPr lang="en-US" dirty="0" smtClean="0">
              <a:solidFill>
                <a:schemeClr val="tx2"/>
              </a:solidFill>
            </a:endParaRPr>
          </a:p>
          <a:p>
            <a:pPr marL="342900" indent="-342900">
              <a:buFont typeface="Arial" pitchFamily="34" charset="0"/>
              <a:buChar char="•"/>
            </a:pPr>
            <a:r>
              <a:rPr lang="en-US" dirty="0" smtClean="0">
                <a:solidFill>
                  <a:schemeClr val="tx2"/>
                </a:solidFill>
              </a:rPr>
              <a:t>Strategic issues are vital</a:t>
            </a:r>
            <a:endParaRPr lang="en-US" u="sng" dirty="0">
              <a:solidFill>
                <a:srgbClr val="150C8E"/>
              </a:solidFill>
            </a:endParaRPr>
          </a:p>
        </p:txBody>
      </p:sp>
      <p:sp>
        <p:nvSpPr>
          <p:cNvPr id="7" name="TextBox 6"/>
          <p:cNvSpPr txBox="1"/>
          <p:nvPr/>
        </p:nvSpPr>
        <p:spPr>
          <a:xfrm>
            <a:off x="1000100" y="5857892"/>
            <a:ext cx="3429024" cy="369332"/>
          </a:xfrm>
          <a:prstGeom prst="rect">
            <a:avLst/>
          </a:prstGeom>
          <a:noFill/>
        </p:spPr>
        <p:txBody>
          <a:bodyPr wrap="square" rtlCol="0">
            <a:spAutoFit/>
          </a:bodyPr>
          <a:lstStyle/>
          <a:p>
            <a:r>
              <a:rPr lang="en-ZA" b="1" dirty="0" smtClean="0">
                <a:solidFill>
                  <a:srgbClr val="2F4FD7"/>
                </a:solidFill>
              </a:rPr>
              <a:t>We are NOT there YET!</a:t>
            </a:r>
            <a:endParaRPr lang="en-US" b="1" dirty="0">
              <a:solidFill>
                <a:srgbClr val="2F4FD7"/>
              </a:solidFill>
            </a:endParaRPr>
          </a:p>
        </p:txBody>
      </p:sp>
      <p:pic>
        <p:nvPicPr>
          <p:cNvPr id="3074" name="Picture 2"/>
          <p:cNvPicPr>
            <a:picLocks noChangeAspect="1" noChangeArrowheads="1"/>
          </p:cNvPicPr>
          <p:nvPr/>
        </p:nvPicPr>
        <p:blipFill>
          <a:blip r:embed="rId3" cstate="print"/>
          <a:srcRect/>
          <a:stretch>
            <a:fillRect/>
          </a:stretch>
        </p:blipFill>
        <p:spPr bwMode="auto">
          <a:xfrm>
            <a:off x="4448207" y="1423992"/>
            <a:ext cx="4695825" cy="2647950"/>
          </a:xfrm>
          <a:prstGeom prst="rect">
            <a:avLst/>
          </a:prstGeom>
          <a:noFill/>
          <a:ln w="9525">
            <a:noFill/>
            <a:miter lim="800000"/>
            <a:headEnd/>
            <a:tailEnd/>
          </a:ln>
        </p:spPr>
      </p:pic>
      <p:sp>
        <p:nvSpPr>
          <p:cNvPr id="8" name="TextBox 7"/>
          <p:cNvSpPr txBox="1"/>
          <p:nvPr/>
        </p:nvSpPr>
        <p:spPr>
          <a:xfrm>
            <a:off x="5857884" y="4357694"/>
            <a:ext cx="3071834" cy="646331"/>
          </a:xfrm>
          <a:prstGeom prst="rect">
            <a:avLst/>
          </a:prstGeom>
          <a:noFill/>
        </p:spPr>
        <p:txBody>
          <a:bodyPr wrap="square" rtlCol="0">
            <a:spAutoFit/>
          </a:bodyPr>
          <a:lstStyle/>
          <a:p>
            <a:r>
              <a:rPr lang="en-ZA" b="1" dirty="0" err="1" smtClean="0">
                <a:solidFill>
                  <a:srgbClr val="2F4FD7"/>
                </a:solidFill>
              </a:rPr>
              <a:t>ERP</a:t>
            </a:r>
            <a:r>
              <a:rPr lang="en-ZA" b="1" dirty="0" smtClean="0">
                <a:solidFill>
                  <a:srgbClr val="2F4FD7"/>
                </a:solidFill>
              </a:rPr>
              <a:t> should play a vital role</a:t>
            </a:r>
            <a:endParaRPr lang="en-US" b="1" dirty="0">
              <a:solidFill>
                <a:srgbClr val="2F4FD7"/>
              </a:solidFill>
            </a:endParaRPr>
          </a:p>
        </p:txBody>
      </p:sp>
      <p:pic>
        <p:nvPicPr>
          <p:cNvPr id="10" name="Picture 3"/>
          <p:cNvPicPr>
            <a:picLocks noChangeAspect="1" noChangeArrowheads="1"/>
          </p:cNvPicPr>
          <p:nvPr/>
        </p:nvPicPr>
        <p:blipFill>
          <a:blip r:embed="rId4" cstate="print"/>
          <a:srcRect/>
          <a:stretch>
            <a:fillRect/>
          </a:stretch>
        </p:blipFill>
        <p:spPr bwMode="auto">
          <a:xfrm>
            <a:off x="6072198" y="5429264"/>
            <a:ext cx="2762253" cy="1106069"/>
          </a:xfrm>
          <a:prstGeom prst="rect">
            <a:avLst/>
          </a:prstGeom>
          <a:noFill/>
          <a:ln w="9525">
            <a:noFill/>
            <a:miter lim="800000"/>
            <a:headEnd/>
            <a:tailEnd/>
          </a:ln>
        </p:spPr>
      </p:pic>
      <p:sp>
        <p:nvSpPr>
          <p:cNvPr id="9" name="TextBox 3"/>
          <p:cNvSpPr txBox="1">
            <a:spLocks noChangeArrowheads="1"/>
          </p:cNvSpPr>
          <p:nvPr/>
        </p:nvSpPr>
        <p:spPr bwMode="auto">
          <a:xfrm>
            <a:off x="571472" y="6357958"/>
            <a:ext cx="6357982" cy="276999"/>
          </a:xfrm>
          <a:prstGeom prst="rect">
            <a:avLst/>
          </a:prstGeom>
          <a:noFill/>
          <a:ln w="9525">
            <a:noFill/>
            <a:miter lim="800000"/>
            <a:headEnd/>
            <a:tailEnd/>
          </a:ln>
        </p:spPr>
        <p:txBody>
          <a:bodyPr wrap="square">
            <a:spAutoFit/>
          </a:bodyPr>
          <a:lstStyle/>
          <a:p>
            <a:r>
              <a:rPr lang="en-US" sz="1200" dirty="0" smtClean="0"/>
              <a:t>Adapted from Professor </a:t>
            </a:r>
            <a:r>
              <a:rPr lang="en-US" sz="1200" dirty="0"/>
              <a:t>Malcolm </a:t>
            </a:r>
            <a:r>
              <a:rPr lang="en-US" sz="1200" dirty="0" smtClean="0"/>
              <a:t>McDonald, Peter Laburn and Iain Peters</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2000"/>
                                        <p:tgtEl>
                                          <p:spTgt spid="6">
                                            <p:txEl>
                                              <p:pRg st="0" end="0"/>
                                            </p:txEl>
                                          </p:spTgt>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1000"/>
                                        <p:tgtEl>
                                          <p:spTgt spid="6">
                                            <p:txEl>
                                              <p:pRg st="2" end="2"/>
                                            </p:txEl>
                                          </p:spTgt>
                                        </p:tgtEl>
                                      </p:cBhvr>
                                    </p:animEffect>
                                  </p:childTnLst>
                                </p:cTn>
                              </p:par>
                            </p:childTnLst>
                          </p:cTn>
                        </p:par>
                        <p:par>
                          <p:cTn id="19" fill="hold">
                            <p:stCondLst>
                              <p:cond delay="5000"/>
                            </p:stCondLst>
                            <p:childTnLst>
                              <p:par>
                                <p:cTn id="20" presetID="10" presetClass="entr" presetSubtype="0" fill="hold" nodeType="after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1000"/>
                                        <p:tgtEl>
                                          <p:spTgt spid="6">
                                            <p:txEl>
                                              <p:pRg st="4" end="4"/>
                                            </p:txEl>
                                          </p:spTgt>
                                        </p:tgtEl>
                                      </p:cBhvr>
                                    </p:animEffect>
                                  </p:childTnLst>
                                </p:cTn>
                              </p:par>
                            </p:childTnLst>
                          </p:cTn>
                        </p:par>
                        <p:par>
                          <p:cTn id="23" fill="hold">
                            <p:stCondLst>
                              <p:cond delay="6000"/>
                            </p:stCondLst>
                            <p:childTnLst>
                              <p:par>
                                <p:cTn id="24" presetID="10" presetClass="entr" presetSubtype="0" fill="hold" nodeType="after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animEffect transition="in" filter="fade">
                                      <p:cBhvr>
                                        <p:cTn id="26" dur="1000"/>
                                        <p:tgtEl>
                                          <p:spTgt spid="6">
                                            <p:txEl>
                                              <p:pRg st="6" end="6"/>
                                            </p:txEl>
                                          </p:spTgt>
                                        </p:tgtEl>
                                      </p:cBhvr>
                                    </p:animEffect>
                                  </p:childTnLst>
                                </p:cTn>
                              </p:par>
                            </p:childTnLst>
                          </p:cTn>
                        </p:par>
                        <p:par>
                          <p:cTn id="27" fill="hold">
                            <p:stCondLst>
                              <p:cond delay="7000"/>
                            </p:stCondLst>
                            <p:childTnLst>
                              <p:par>
                                <p:cTn id="28" presetID="10" presetClass="entr" presetSubtype="0" fill="hold" nodeType="afterEffect">
                                  <p:stCondLst>
                                    <p:cond delay="0"/>
                                  </p:stCondLst>
                                  <p:childTnLst>
                                    <p:set>
                                      <p:cBhvr>
                                        <p:cTn id="29" dur="1" fill="hold">
                                          <p:stCondLst>
                                            <p:cond delay="0"/>
                                          </p:stCondLst>
                                        </p:cTn>
                                        <p:tgtEl>
                                          <p:spTgt spid="6">
                                            <p:txEl>
                                              <p:pRg st="7" end="7"/>
                                            </p:txEl>
                                          </p:spTgt>
                                        </p:tgtEl>
                                        <p:attrNameLst>
                                          <p:attrName>style.visibility</p:attrName>
                                        </p:attrNameLst>
                                      </p:cBhvr>
                                      <p:to>
                                        <p:strVal val="visible"/>
                                      </p:to>
                                    </p:set>
                                    <p:animEffect transition="in" filter="fade">
                                      <p:cBhvr>
                                        <p:cTn id="30" dur="1000"/>
                                        <p:tgtEl>
                                          <p:spTgt spid="6">
                                            <p:txEl>
                                              <p:pRg st="7" end="7"/>
                                            </p:txEl>
                                          </p:spTgt>
                                        </p:tgtEl>
                                      </p:cBhvr>
                                    </p:animEffect>
                                  </p:childTnLst>
                                </p:cTn>
                              </p:par>
                            </p:childTnLst>
                          </p:cTn>
                        </p:par>
                        <p:par>
                          <p:cTn id="31" fill="hold">
                            <p:stCondLst>
                              <p:cond delay="8000"/>
                            </p:stCondLst>
                            <p:childTnLst>
                              <p:par>
                                <p:cTn id="32" presetID="10" presetClass="entr" presetSubtype="0" fill="hold" nodeType="afterEffect">
                                  <p:stCondLst>
                                    <p:cond delay="0"/>
                                  </p:stCondLst>
                                  <p:childTnLst>
                                    <p:set>
                                      <p:cBhvr>
                                        <p:cTn id="33" dur="1" fill="hold">
                                          <p:stCondLst>
                                            <p:cond delay="0"/>
                                          </p:stCondLst>
                                        </p:cTn>
                                        <p:tgtEl>
                                          <p:spTgt spid="6">
                                            <p:txEl>
                                              <p:pRg st="8" end="8"/>
                                            </p:txEl>
                                          </p:spTgt>
                                        </p:tgtEl>
                                        <p:attrNameLst>
                                          <p:attrName>style.visibility</p:attrName>
                                        </p:attrNameLst>
                                      </p:cBhvr>
                                      <p:to>
                                        <p:strVal val="visible"/>
                                      </p:to>
                                    </p:set>
                                    <p:animEffect transition="in" filter="fade">
                                      <p:cBhvr>
                                        <p:cTn id="34" dur="1000"/>
                                        <p:tgtEl>
                                          <p:spTgt spid="6">
                                            <p:txEl>
                                              <p:pRg st="8" end="8"/>
                                            </p:txEl>
                                          </p:spTgt>
                                        </p:tgtEl>
                                      </p:cBhvr>
                                    </p:animEffect>
                                  </p:childTnLst>
                                </p:cTn>
                              </p:par>
                            </p:childTnLst>
                          </p:cTn>
                        </p:par>
                        <p:par>
                          <p:cTn id="35" fill="hold">
                            <p:stCondLst>
                              <p:cond delay="9000"/>
                            </p:stCondLst>
                            <p:childTnLst>
                              <p:par>
                                <p:cTn id="36" presetID="10" presetClass="entr" presetSubtype="0" fill="hold" nodeType="afterEffect">
                                  <p:stCondLst>
                                    <p:cond delay="0"/>
                                  </p:stCondLst>
                                  <p:childTnLst>
                                    <p:set>
                                      <p:cBhvr>
                                        <p:cTn id="37" dur="1" fill="hold">
                                          <p:stCondLst>
                                            <p:cond delay="0"/>
                                          </p:stCondLst>
                                        </p:cTn>
                                        <p:tgtEl>
                                          <p:spTgt spid="6">
                                            <p:txEl>
                                              <p:pRg st="9" end="9"/>
                                            </p:txEl>
                                          </p:spTgt>
                                        </p:tgtEl>
                                        <p:attrNameLst>
                                          <p:attrName>style.visibility</p:attrName>
                                        </p:attrNameLst>
                                      </p:cBhvr>
                                      <p:to>
                                        <p:strVal val="visible"/>
                                      </p:to>
                                    </p:set>
                                    <p:animEffect transition="in" filter="fade">
                                      <p:cBhvr>
                                        <p:cTn id="38" dur="1000"/>
                                        <p:tgtEl>
                                          <p:spTgt spid="6">
                                            <p:txEl>
                                              <p:pRg st="9" end="9"/>
                                            </p:txEl>
                                          </p:spTgt>
                                        </p:tgtEl>
                                      </p:cBhvr>
                                    </p:animEffect>
                                  </p:childTnLst>
                                </p:cTn>
                              </p:par>
                            </p:childTnLst>
                          </p:cTn>
                        </p:par>
                        <p:par>
                          <p:cTn id="39" fill="hold">
                            <p:stCondLst>
                              <p:cond delay="10000"/>
                            </p:stCondLst>
                            <p:childTnLst>
                              <p:par>
                                <p:cTn id="40" presetID="10" presetClass="entr" presetSubtype="0" fill="hold" nodeType="afterEffect">
                                  <p:stCondLst>
                                    <p:cond delay="0"/>
                                  </p:stCondLst>
                                  <p:childTnLst>
                                    <p:set>
                                      <p:cBhvr>
                                        <p:cTn id="41" dur="1" fill="hold">
                                          <p:stCondLst>
                                            <p:cond delay="0"/>
                                          </p:stCondLst>
                                        </p:cTn>
                                        <p:tgtEl>
                                          <p:spTgt spid="6">
                                            <p:txEl>
                                              <p:pRg st="10" end="10"/>
                                            </p:txEl>
                                          </p:spTgt>
                                        </p:tgtEl>
                                        <p:attrNameLst>
                                          <p:attrName>style.visibility</p:attrName>
                                        </p:attrNameLst>
                                      </p:cBhvr>
                                      <p:to>
                                        <p:strVal val="visible"/>
                                      </p:to>
                                    </p:set>
                                    <p:animEffect transition="in" filter="fade">
                                      <p:cBhvr>
                                        <p:cTn id="42" dur="1000"/>
                                        <p:tgtEl>
                                          <p:spTgt spid="6">
                                            <p:txEl>
                                              <p:pRg st="10" end="10"/>
                                            </p:txEl>
                                          </p:spTgt>
                                        </p:tgtEl>
                                      </p:cBhvr>
                                    </p:animEffect>
                                  </p:childTnLst>
                                </p:cTn>
                              </p:par>
                            </p:childTnLst>
                          </p:cTn>
                        </p:par>
                        <p:par>
                          <p:cTn id="43" fill="hold">
                            <p:stCondLst>
                              <p:cond delay="11000"/>
                            </p:stCondLst>
                            <p:childTnLst>
                              <p:par>
                                <p:cTn id="44" presetID="10" presetClass="entr" presetSubtype="0" fill="hold" nodeType="afterEffect">
                                  <p:stCondLst>
                                    <p:cond delay="0"/>
                                  </p:stCondLst>
                                  <p:childTnLst>
                                    <p:set>
                                      <p:cBhvr>
                                        <p:cTn id="45" dur="1" fill="hold">
                                          <p:stCondLst>
                                            <p:cond delay="0"/>
                                          </p:stCondLst>
                                        </p:cTn>
                                        <p:tgtEl>
                                          <p:spTgt spid="6">
                                            <p:txEl>
                                              <p:pRg st="12" end="12"/>
                                            </p:txEl>
                                          </p:spTgt>
                                        </p:tgtEl>
                                        <p:attrNameLst>
                                          <p:attrName>style.visibility</p:attrName>
                                        </p:attrNameLst>
                                      </p:cBhvr>
                                      <p:to>
                                        <p:strVal val="visible"/>
                                      </p:to>
                                    </p:set>
                                    <p:animEffect transition="in" filter="fade">
                                      <p:cBhvr>
                                        <p:cTn id="46" dur="1000"/>
                                        <p:tgtEl>
                                          <p:spTgt spid="6">
                                            <p:txEl>
                                              <p:pRg st="12" end="12"/>
                                            </p:txEl>
                                          </p:spTgt>
                                        </p:tgtEl>
                                      </p:cBhvr>
                                    </p:animEffect>
                                  </p:childTnLst>
                                </p:cTn>
                              </p:par>
                            </p:childTnLst>
                          </p:cTn>
                        </p:par>
                        <p:par>
                          <p:cTn id="47" fill="hold">
                            <p:stCondLst>
                              <p:cond delay="12000"/>
                            </p:stCondLst>
                            <p:childTnLst>
                              <p:par>
                                <p:cTn id="48" presetID="10"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2000"/>
                                        <p:tgtEl>
                                          <p:spTgt spid="8"/>
                                        </p:tgtEl>
                                      </p:cBhvr>
                                    </p:animEffect>
                                  </p:childTnLst>
                                </p:cTn>
                              </p:par>
                            </p:childTnLst>
                          </p:cTn>
                        </p:par>
                        <p:par>
                          <p:cTn id="51" fill="hold">
                            <p:stCondLst>
                              <p:cond delay="14000"/>
                            </p:stCondLst>
                            <p:childTnLst>
                              <p:par>
                                <p:cTn id="52" presetID="10" presetClass="entr" presetSubtype="0"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3" cstate="print"/>
          <a:srcRect/>
          <a:stretch>
            <a:fillRect/>
          </a:stretch>
        </p:blipFill>
        <p:spPr bwMode="auto">
          <a:xfrm>
            <a:off x="6143636" y="5751931"/>
            <a:ext cx="2762253" cy="1106069"/>
          </a:xfrm>
          <a:prstGeom prst="rect">
            <a:avLst/>
          </a:prstGeom>
          <a:noFill/>
          <a:ln w="9525">
            <a:noFill/>
            <a:miter lim="800000"/>
            <a:headEnd/>
            <a:tailEnd/>
          </a:ln>
        </p:spPr>
      </p:pic>
      <p:sp>
        <p:nvSpPr>
          <p:cNvPr id="5"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Future differentiators</a:t>
            </a:r>
            <a:endParaRPr lang="en-ZA" sz="2400" b="1" dirty="0">
              <a:solidFill>
                <a:schemeClr val="tx2"/>
              </a:solidFill>
              <a:latin typeface="Verdana" pitchFamily="34" charset="0"/>
            </a:endParaRPr>
          </a:p>
        </p:txBody>
      </p:sp>
      <p:sp>
        <p:nvSpPr>
          <p:cNvPr id="6" name="TextBox 5"/>
          <p:cNvSpPr txBox="1"/>
          <p:nvPr/>
        </p:nvSpPr>
        <p:spPr>
          <a:xfrm>
            <a:off x="571472" y="2357430"/>
            <a:ext cx="7929618" cy="1477328"/>
          </a:xfrm>
          <a:prstGeom prst="rect">
            <a:avLst/>
          </a:prstGeom>
          <a:noFill/>
        </p:spPr>
        <p:txBody>
          <a:bodyPr wrap="square" rtlCol="0">
            <a:spAutoFit/>
          </a:bodyPr>
          <a:lstStyle/>
          <a:p>
            <a:pPr marL="342900" indent="-342900">
              <a:buFont typeface="Arial" pitchFamily="34" charset="0"/>
              <a:buChar char="•"/>
            </a:pPr>
            <a:r>
              <a:rPr lang="en-US" dirty="0" smtClean="0">
                <a:solidFill>
                  <a:schemeClr val="tx2"/>
                </a:solidFill>
              </a:rPr>
              <a:t>Market focused strategy</a:t>
            </a:r>
          </a:p>
          <a:p>
            <a:pPr marL="342900" indent="-342900">
              <a:buFont typeface="Arial" pitchFamily="34" charset="0"/>
              <a:buChar char="•"/>
            </a:pPr>
            <a:endParaRPr lang="en-US" dirty="0" smtClean="0">
              <a:solidFill>
                <a:schemeClr val="tx2"/>
              </a:solidFill>
            </a:endParaRPr>
          </a:p>
          <a:p>
            <a:pPr marL="342900" indent="-342900">
              <a:buFont typeface="Arial" pitchFamily="34" charset="0"/>
              <a:buChar char="•"/>
            </a:pPr>
            <a:r>
              <a:rPr lang="en-US" dirty="0" smtClean="0">
                <a:solidFill>
                  <a:schemeClr val="tx2"/>
                </a:solidFill>
              </a:rPr>
              <a:t>Utilization of people</a:t>
            </a:r>
          </a:p>
          <a:p>
            <a:pPr marL="342900" indent="-342900">
              <a:buFont typeface="Arial" pitchFamily="34" charset="0"/>
              <a:buChar char="•"/>
            </a:pPr>
            <a:endParaRPr lang="en-US" dirty="0" smtClean="0">
              <a:solidFill>
                <a:schemeClr val="tx2"/>
              </a:solidFill>
            </a:endParaRPr>
          </a:p>
          <a:p>
            <a:pPr marL="342900" indent="-342900">
              <a:buFont typeface="Arial" pitchFamily="34" charset="0"/>
              <a:buChar char="•"/>
            </a:pPr>
            <a:r>
              <a:rPr lang="en-US" dirty="0" smtClean="0">
                <a:solidFill>
                  <a:schemeClr val="tx2"/>
                </a:solidFill>
              </a:rPr>
              <a:t>Effective management decision making</a:t>
            </a:r>
            <a:endParaRPr lang="en-US" u="sng" dirty="0">
              <a:solidFill>
                <a:srgbClr val="150C8E"/>
              </a:solidFill>
            </a:endParaRPr>
          </a:p>
        </p:txBody>
      </p:sp>
      <p:sp>
        <p:nvSpPr>
          <p:cNvPr id="7" name="TextBox 6"/>
          <p:cNvSpPr txBox="1"/>
          <p:nvPr/>
        </p:nvSpPr>
        <p:spPr>
          <a:xfrm>
            <a:off x="785786" y="4786322"/>
            <a:ext cx="3429024" cy="369332"/>
          </a:xfrm>
          <a:prstGeom prst="rect">
            <a:avLst/>
          </a:prstGeom>
          <a:noFill/>
        </p:spPr>
        <p:txBody>
          <a:bodyPr wrap="square" rtlCol="0">
            <a:spAutoFit/>
          </a:bodyPr>
          <a:lstStyle/>
          <a:p>
            <a:r>
              <a:rPr lang="en-ZA" b="1" dirty="0" smtClean="0">
                <a:solidFill>
                  <a:srgbClr val="2F4FD7"/>
                </a:solidFill>
              </a:rPr>
              <a:t>We are NOT there YET!</a:t>
            </a:r>
            <a:endParaRPr lang="en-US" b="1" dirty="0">
              <a:solidFill>
                <a:srgbClr val="2F4FD7"/>
              </a:solidFill>
            </a:endParaRPr>
          </a:p>
        </p:txBody>
      </p:sp>
      <p:sp>
        <p:nvSpPr>
          <p:cNvPr id="8" name="TextBox 7"/>
          <p:cNvSpPr txBox="1"/>
          <p:nvPr/>
        </p:nvSpPr>
        <p:spPr>
          <a:xfrm>
            <a:off x="6072166" y="4357694"/>
            <a:ext cx="3071834" cy="1754326"/>
          </a:xfrm>
          <a:prstGeom prst="rect">
            <a:avLst/>
          </a:prstGeom>
          <a:noFill/>
        </p:spPr>
        <p:txBody>
          <a:bodyPr wrap="square" rtlCol="0">
            <a:spAutoFit/>
          </a:bodyPr>
          <a:lstStyle/>
          <a:p>
            <a:r>
              <a:rPr lang="en-ZA" b="1" dirty="0" err="1" smtClean="0">
                <a:solidFill>
                  <a:srgbClr val="2F4FD7"/>
                </a:solidFill>
              </a:rPr>
              <a:t>ERP</a:t>
            </a:r>
            <a:r>
              <a:rPr lang="en-ZA" b="1" dirty="0" smtClean="0">
                <a:solidFill>
                  <a:srgbClr val="2F4FD7"/>
                </a:solidFill>
              </a:rPr>
              <a:t> should play a vital role</a:t>
            </a:r>
          </a:p>
          <a:p>
            <a:endParaRPr lang="en-ZA" b="1" dirty="0" smtClean="0">
              <a:solidFill>
                <a:srgbClr val="2F4FD7"/>
              </a:solidFill>
            </a:endParaRPr>
          </a:p>
          <a:p>
            <a:r>
              <a:rPr lang="en-ZA" b="1" dirty="0" smtClean="0">
                <a:solidFill>
                  <a:srgbClr val="2F4FD7"/>
                </a:solidFill>
              </a:rPr>
              <a:t>The information to support the essence of the business</a:t>
            </a:r>
            <a:endParaRPr lang="en-US" b="1" dirty="0">
              <a:solidFill>
                <a:srgbClr val="2F4FD7"/>
              </a:solidFill>
            </a:endParaRPr>
          </a:p>
        </p:txBody>
      </p:sp>
      <p:pic>
        <p:nvPicPr>
          <p:cNvPr id="4098" name="Picture 2"/>
          <p:cNvPicPr>
            <a:picLocks noChangeAspect="1" noChangeArrowheads="1"/>
          </p:cNvPicPr>
          <p:nvPr/>
        </p:nvPicPr>
        <p:blipFill>
          <a:blip r:embed="rId4" cstate="print"/>
          <a:srcRect/>
          <a:stretch>
            <a:fillRect/>
          </a:stretch>
        </p:blipFill>
        <p:spPr bwMode="auto">
          <a:xfrm>
            <a:off x="6072198" y="1519243"/>
            <a:ext cx="2838450" cy="2695575"/>
          </a:xfrm>
          <a:prstGeom prst="rect">
            <a:avLst/>
          </a:prstGeom>
          <a:noFill/>
          <a:ln w="9525">
            <a:noFill/>
            <a:miter lim="800000"/>
            <a:headEnd/>
            <a:tailEnd/>
          </a:ln>
        </p:spPr>
      </p:pic>
      <p:sp>
        <p:nvSpPr>
          <p:cNvPr id="9" name="TextBox 8"/>
          <p:cNvSpPr txBox="1">
            <a:spLocks noChangeAspect="1"/>
          </p:cNvSpPr>
          <p:nvPr/>
        </p:nvSpPr>
        <p:spPr>
          <a:xfrm>
            <a:off x="500034" y="1785926"/>
            <a:ext cx="8001088" cy="369332"/>
          </a:xfrm>
          <a:prstGeom prst="rect">
            <a:avLst/>
          </a:prstGeom>
          <a:noFill/>
        </p:spPr>
        <p:txBody>
          <a:bodyPr wrap="square" rtlCol="0">
            <a:spAutoFit/>
          </a:bodyPr>
          <a:lstStyle/>
          <a:p>
            <a:pPr marL="342900" indent="-342900"/>
            <a:r>
              <a:rPr lang="en-ZA" dirty="0" smtClean="0">
                <a:solidFill>
                  <a:srgbClr val="150C8E"/>
                </a:solidFill>
              </a:rPr>
              <a:t>The key differentiators beyond 2000</a:t>
            </a:r>
            <a:endParaRPr lang="en-US" dirty="0">
              <a:solidFill>
                <a:srgbClr val="150C8E"/>
              </a:solidFill>
            </a:endParaRPr>
          </a:p>
        </p:txBody>
      </p:sp>
      <p:sp>
        <p:nvSpPr>
          <p:cNvPr id="10" name="TextBox 9"/>
          <p:cNvSpPr txBox="1">
            <a:spLocks noChangeArrowheads="1"/>
          </p:cNvSpPr>
          <p:nvPr/>
        </p:nvSpPr>
        <p:spPr bwMode="auto">
          <a:xfrm>
            <a:off x="785754" y="6143644"/>
            <a:ext cx="6643687" cy="276999"/>
          </a:xfrm>
          <a:prstGeom prst="rect">
            <a:avLst/>
          </a:prstGeom>
          <a:noFill/>
          <a:ln w="9525">
            <a:noFill/>
            <a:miter lim="800000"/>
            <a:headEnd/>
            <a:tailEnd/>
          </a:ln>
        </p:spPr>
        <p:txBody>
          <a:bodyPr>
            <a:spAutoFit/>
          </a:bodyPr>
          <a:lstStyle/>
          <a:p>
            <a:r>
              <a:rPr lang="en-ZA" sz="1200" dirty="0" smtClean="0"/>
              <a:t>World Competitiveness Report, McDonald and others</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2000"/>
                                        <p:tgtEl>
                                          <p:spTgt spid="6">
                                            <p:txEl>
                                              <p:pRg st="0" end="0"/>
                                            </p:txEl>
                                          </p:spTgt>
                                        </p:tgtEl>
                                      </p:cBhvr>
                                    </p:animEffect>
                                  </p:childTnLst>
                                </p:cTn>
                              </p:par>
                            </p:childTnLst>
                          </p:cTn>
                        </p:par>
                        <p:par>
                          <p:cTn id="19" fill="hold">
                            <p:stCondLst>
                              <p:cond delay="5000"/>
                            </p:stCondLst>
                            <p:childTnLst>
                              <p:par>
                                <p:cTn id="20" presetID="10" presetClass="entr" presetSubtype="0" fill="hold" nodeType="after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2000"/>
                                        <p:tgtEl>
                                          <p:spTgt spid="6">
                                            <p:txEl>
                                              <p:pRg st="2" end="2"/>
                                            </p:txEl>
                                          </p:spTgt>
                                        </p:tgtEl>
                                      </p:cBhvr>
                                    </p:animEffect>
                                  </p:childTnLst>
                                </p:cTn>
                              </p:par>
                            </p:childTnLst>
                          </p:cTn>
                        </p:par>
                        <p:par>
                          <p:cTn id="23" fill="hold">
                            <p:stCondLst>
                              <p:cond delay="7000"/>
                            </p:stCondLst>
                            <p:childTnLst>
                              <p:par>
                                <p:cTn id="24" presetID="10" presetClass="entr" presetSubtype="0" fill="hold" nodeType="after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fade">
                                      <p:cBhvr>
                                        <p:cTn id="26" dur="2000"/>
                                        <p:tgtEl>
                                          <p:spTgt spid="6">
                                            <p:txEl>
                                              <p:pRg st="4" end="4"/>
                                            </p:txEl>
                                          </p:spTgt>
                                        </p:tgtEl>
                                      </p:cBhvr>
                                    </p:animEffect>
                                  </p:childTnLst>
                                </p:cTn>
                              </p:par>
                            </p:childTnLst>
                          </p:cTn>
                        </p:par>
                        <p:par>
                          <p:cTn id="27" fill="hold">
                            <p:stCondLst>
                              <p:cond delay="900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9500"/>
                            </p:stCondLst>
                            <p:childTnLst>
                              <p:par>
                                <p:cTn id="32" presetID="10" presetClass="entr" presetSubtype="0" fill="hold" nodeType="after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2000"/>
                                        <p:tgtEl>
                                          <p:spTgt spid="8">
                                            <p:txEl>
                                              <p:pRg st="0" end="0"/>
                                            </p:txEl>
                                          </p:spTgt>
                                        </p:tgtEl>
                                      </p:cBhvr>
                                    </p:animEffect>
                                  </p:childTnLst>
                                </p:cTn>
                              </p:par>
                            </p:childTnLst>
                          </p:cTn>
                        </p:par>
                        <p:par>
                          <p:cTn id="35" fill="hold">
                            <p:stCondLst>
                              <p:cond delay="11500"/>
                            </p:stCondLst>
                            <p:childTnLst>
                              <p:par>
                                <p:cTn id="36" presetID="10" presetClass="entr" presetSubtype="0" fill="hold" nodeType="after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animEffect transition="in" filter="fade">
                                      <p:cBhvr>
                                        <p:cTn id="38" dur="1000"/>
                                        <p:tgtEl>
                                          <p:spTgt spid="8">
                                            <p:txEl>
                                              <p:pRg st="2" end="2"/>
                                            </p:txEl>
                                          </p:spTgt>
                                        </p:tgtEl>
                                      </p:cBhvr>
                                    </p:animEffect>
                                  </p:childTnLst>
                                </p:cTn>
                              </p:par>
                            </p:childTnLst>
                          </p:cTn>
                        </p:par>
                        <p:par>
                          <p:cTn id="39" fill="hold">
                            <p:stCondLst>
                              <p:cond delay="12500"/>
                            </p:stCondLst>
                            <p:childTnLst>
                              <p:par>
                                <p:cTn id="40" presetID="10" presetClass="entr" presetSubtype="0"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01995148Medium Bloukrans Bridge Cropped.jpg"/>
          <p:cNvPicPr>
            <a:picLocks noChangeAspect="1"/>
          </p:cNvPicPr>
          <p:nvPr/>
        </p:nvPicPr>
        <p:blipFill>
          <a:blip r:embed="rId3" cstate="print"/>
          <a:stretch>
            <a:fillRect/>
          </a:stretch>
        </p:blipFill>
        <p:spPr>
          <a:xfrm>
            <a:off x="0" y="1428736"/>
            <a:ext cx="9144000" cy="5429264"/>
          </a:xfrm>
          <a:prstGeom prst="rect">
            <a:avLst/>
          </a:prstGeom>
        </p:spPr>
      </p:pic>
      <p:sp>
        <p:nvSpPr>
          <p:cNvPr id="4"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Engineers design bridges NOT to fall down</a:t>
            </a:r>
            <a:endParaRPr lang="en-US" sz="2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Measures of strategic delivery</a:t>
            </a:r>
            <a:endParaRPr lang="en-ZA" sz="2400" b="1" dirty="0">
              <a:solidFill>
                <a:schemeClr val="tx2"/>
              </a:solidFill>
              <a:latin typeface="Verdana" pitchFamily="34" charset="0"/>
            </a:endParaRPr>
          </a:p>
        </p:txBody>
      </p:sp>
      <p:sp>
        <p:nvSpPr>
          <p:cNvPr id="6" name="TextBox 5"/>
          <p:cNvSpPr txBox="1"/>
          <p:nvPr/>
        </p:nvSpPr>
        <p:spPr>
          <a:xfrm>
            <a:off x="500034" y="1785926"/>
            <a:ext cx="5143536" cy="3416320"/>
          </a:xfrm>
          <a:prstGeom prst="rect">
            <a:avLst/>
          </a:prstGeom>
          <a:noFill/>
        </p:spPr>
        <p:txBody>
          <a:bodyPr wrap="square" rtlCol="0">
            <a:spAutoFit/>
          </a:bodyPr>
          <a:lstStyle/>
          <a:p>
            <a:pPr marL="342900" indent="-342900">
              <a:buFont typeface="Arial" pitchFamily="34" charset="0"/>
              <a:buChar char="•"/>
            </a:pPr>
            <a:r>
              <a:rPr lang="en-US" dirty="0" smtClean="0">
                <a:solidFill>
                  <a:schemeClr val="tx2"/>
                </a:solidFill>
              </a:rPr>
              <a:t>Increased competitiveness</a:t>
            </a:r>
          </a:p>
          <a:p>
            <a:pPr marL="342900" indent="-342900">
              <a:buFont typeface="Arial" pitchFamily="34" charset="0"/>
              <a:buChar char="•"/>
            </a:pPr>
            <a:endParaRPr lang="en-US" dirty="0" smtClean="0">
              <a:solidFill>
                <a:schemeClr val="tx2"/>
              </a:solidFill>
            </a:endParaRPr>
          </a:p>
          <a:p>
            <a:pPr marL="342900" indent="-342900">
              <a:buFont typeface="Arial" pitchFamily="34" charset="0"/>
              <a:buChar char="•"/>
            </a:pPr>
            <a:r>
              <a:rPr lang="en-US" dirty="0" smtClean="0">
                <a:solidFill>
                  <a:schemeClr val="tx2"/>
                </a:solidFill>
              </a:rPr>
              <a:t>Increased market share and resulting turnover</a:t>
            </a:r>
          </a:p>
          <a:p>
            <a:pPr marL="342900" indent="-342900">
              <a:buFont typeface="Arial" pitchFamily="34" charset="0"/>
              <a:buChar char="•"/>
            </a:pPr>
            <a:endParaRPr lang="en-US" dirty="0" smtClean="0">
              <a:solidFill>
                <a:schemeClr val="tx2"/>
              </a:solidFill>
            </a:endParaRPr>
          </a:p>
          <a:p>
            <a:pPr marL="342900" indent="-342900">
              <a:buFont typeface="Arial" pitchFamily="34" charset="0"/>
              <a:buChar char="•"/>
            </a:pPr>
            <a:r>
              <a:rPr lang="en-US" dirty="0" smtClean="0">
                <a:solidFill>
                  <a:schemeClr val="tx2"/>
                </a:solidFill>
              </a:rPr>
              <a:t>Increased profit margins</a:t>
            </a:r>
          </a:p>
          <a:p>
            <a:pPr marL="342900" indent="-342900">
              <a:buFont typeface="Arial" pitchFamily="34" charset="0"/>
              <a:buChar char="•"/>
            </a:pPr>
            <a:endParaRPr lang="en-US" dirty="0" smtClean="0">
              <a:solidFill>
                <a:schemeClr val="tx2"/>
              </a:solidFill>
            </a:endParaRPr>
          </a:p>
          <a:p>
            <a:pPr marL="342900" indent="-342900">
              <a:buFont typeface="Arial" pitchFamily="34" charset="0"/>
              <a:buChar char="•"/>
            </a:pPr>
            <a:r>
              <a:rPr lang="en-US" dirty="0" smtClean="0">
                <a:solidFill>
                  <a:schemeClr val="tx2"/>
                </a:solidFill>
              </a:rPr>
              <a:t>Increased earnings</a:t>
            </a:r>
          </a:p>
          <a:p>
            <a:pPr marL="342900" indent="-342900">
              <a:buFont typeface="Arial" pitchFamily="34" charset="0"/>
              <a:buChar char="•"/>
            </a:pPr>
            <a:endParaRPr lang="en-US" dirty="0" smtClean="0">
              <a:solidFill>
                <a:schemeClr val="tx2"/>
              </a:solidFill>
            </a:endParaRPr>
          </a:p>
          <a:p>
            <a:pPr marL="342900" indent="-342900">
              <a:buFont typeface="Arial" pitchFamily="34" charset="0"/>
              <a:buChar char="•"/>
            </a:pPr>
            <a:r>
              <a:rPr lang="en-US" dirty="0" smtClean="0">
                <a:solidFill>
                  <a:schemeClr val="tx2"/>
                </a:solidFill>
              </a:rPr>
              <a:t>Increased shareholder value</a:t>
            </a:r>
          </a:p>
          <a:p>
            <a:pPr marL="342900" indent="-342900">
              <a:buFont typeface="Arial" pitchFamily="34" charset="0"/>
              <a:buChar char="•"/>
            </a:pPr>
            <a:endParaRPr lang="en-US" dirty="0" smtClean="0">
              <a:solidFill>
                <a:schemeClr val="tx2"/>
              </a:solidFill>
            </a:endParaRPr>
          </a:p>
          <a:p>
            <a:pPr marL="342900" indent="-342900">
              <a:buFont typeface="Arial" pitchFamily="34" charset="0"/>
              <a:buChar char="•"/>
            </a:pPr>
            <a:r>
              <a:rPr lang="en-US" dirty="0" smtClean="0">
                <a:solidFill>
                  <a:schemeClr val="tx2"/>
                </a:solidFill>
              </a:rPr>
              <a:t>etc</a:t>
            </a:r>
            <a:endParaRPr lang="en-US" u="sng" dirty="0">
              <a:solidFill>
                <a:srgbClr val="150C8E"/>
              </a:solidFill>
            </a:endParaRPr>
          </a:p>
        </p:txBody>
      </p:sp>
      <p:pic>
        <p:nvPicPr>
          <p:cNvPr id="4098" name="Picture 2"/>
          <p:cNvPicPr>
            <a:picLocks noChangeAspect="1" noChangeArrowheads="1"/>
          </p:cNvPicPr>
          <p:nvPr/>
        </p:nvPicPr>
        <p:blipFill>
          <a:blip r:embed="rId3" cstate="print"/>
          <a:srcRect/>
          <a:stretch>
            <a:fillRect/>
          </a:stretch>
        </p:blipFill>
        <p:spPr bwMode="auto">
          <a:xfrm>
            <a:off x="6072198" y="1519243"/>
            <a:ext cx="2838450" cy="2695575"/>
          </a:xfrm>
          <a:prstGeom prst="rect">
            <a:avLst/>
          </a:prstGeom>
          <a:noFill/>
          <a:ln w="9525">
            <a:noFill/>
            <a:miter lim="800000"/>
            <a:headEnd/>
            <a:tailEnd/>
          </a:ln>
        </p:spPr>
      </p:pic>
      <p:grpSp>
        <p:nvGrpSpPr>
          <p:cNvPr id="11" name="Group 10"/>
          <p:cNvGrpSpPr/>
          <p:nvPr/>
        </p:nvGrpSpPr>
        <p:grpSpPr>
          <a:xfrm>
            <a:off x="571472" y="5214950"/>
            <a:ext cx="2643206" cy="1428760"/>
            <a:chOff x="1714500" y="1785938"/>
            <a:chExt cx="6929438" cy="3787775"/>
          </a:xfrm>
        </p:grpSpPr>
        <p:sp>
          <p:nvSpPr>
            <p:cNvPr id="12" name="Rectangle 4"/>
            <p:cNvSpPr>
              <a:spLocks noChangeArrowheads="1"/>
            </p:cNvSpPr>
            <p:nvPr/>
          </p:nvSpPr>
          <p:spPr bwMode="auto">
            <a:xfrm>
              <a:off x="1714500" y="1785938"/>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13" name="Straight Connector 6"/>
            <p:cNvCxnSpPr>
              <a:cxnSpLocks noChangeShapeType="1"/>
              <a:stCxn id="12" idx="0"/>
              <a:endCxn id="12" idx="2"/>
            </p:cNvCxnSpPr>
            <p:nvPr/>
          </p:nvCxnSpPr>
          <p:spPr bwMode="auto">
            <a:xfrm rot="16200000" flipH="1">
              <a:off x="3285331" y="3679032"/>
              <a:ext cx="3787775" cy="1588"/>
            </a:xfrm>
            <a:prstGeom prst="line">
              <a:avLst/>
            </a:prstGeom>
            <a:noFill/>
            <a:ln w="19050" algn="ctr">
              <a:solidFill>
                <a:schemeClr val="tx1"/>
              </a:solidFill>
              <a:round/>
              <a:headEnd/>
              <a:tailEnd/>
            </a:ln>
          </p:spPr>
        </p:cxnSp>
        <p:cxnSp>
          <p:nvCxnSpPr>
            <p:cNvPr id="14" name="Straight Connector 8"/>
            <p:cNvCxnSpPr>
              <a:cxnSpLocks noChangeShapeType="1"/>
              <a:stCxn id="12" idx="1"/>
              <a:endCxn id="12" idx="3"/>
            </p:cNvCxnSpPr>
            <p:nvPr/>
          </p:nvCxnSpPr>
          <p:spPr bwMode="auto">
            <a:xfrm rot="10800000" flipH="1">
              <a:off x="1714500" y="3679825"/>
              <a:ext cx="6929438" cy="1588"/>
            </a:xfrm>
            <a:prstGeom prst="line">
              <a:avLst/>
            </a:prstGeom>
            <a:noFill/>
            <a:ln w="19050" algn="ctr">
              <a:solidFill>
                <a:schemeClr val="tx1"/>
              </a:solidFill>
              <a:round/>
              <a:headEnd/>
              <a:tailEnd/>
            </a:ln>
          </p:spPr>
        </p:cxnSp>
        <p:pic>
          <p:nvPicPr>
            <p:cNvPr id="15" name="Picture 2"/>
            <p:cNvPicPr>
              <a:picLocks noChangeAspect="1" noChangeArrowheads="1"/>
            </p:cNvPicPr>
            <p:nvPr/>
          </p:nvPicPr>
          <p:blipFill>
            <a:blip r:embed="rId4" cstate="print"/>
            <a:srcRect/>
            <a:stretch>
              <a:fillRect/>
            </a:stretch>
          </p:blipFill>
          <p:spPr bwMode="auto">
            <a:xfrm>
              <a:off x="5167313" y="1800225"/>
              <a:ext cx="3476625" cy="1843088"/>
            </a:xfrm>
            <a:prstGeom prst="rect">
              <a:avLst/>
            </a:prstGeom>
            <a:noFill/>
            <a:ln w="9525">
              <a:noFill/>
              <a:miter lim="800000"/>
              <a:headEnd/>
              <a:tailEnd/>
            </a:ln>
          </p:spPr>
        </p:pic>
        <p:sp>
          <p:nvSpPr>
            <p:cNvPr id="16" name="TextBox 10"/>
            <p:cNvSpPr txBox="1">
              <a:spLocks noChangeArrowheads="1"/>
            </p:cNvSpPr>
            <p:nvPr/>
          </p:nvSpPr>
          <p:spPr bwMode="auto">
            <a:xfrm>
              <a:off x="5809241" y="1785938"/>
              <a:ext cx="2691819" cy="950193"/>
            </a:xfrm>
            <a:prstGeom prst="rect">
              <a:avLst/>
            </a:prstGeom>
            <a:noFill/>
            <a:ln w="9525">
              <a:noFill/>
              <a:miter lim="800000"/>
              <a:headEnd/>
              <a:tailEnd/>
            </a:ln>
          </p:spPr>
          <p:txBody>
            <a:bodyPr wrap="square">
              <a:spAutoFit/>
            </a:bodyPr>
            <a:lstStyle/>
            <a:p>
              <a:pPr algn="r"/>
              <a:r>
                <a:rPr lang="en-US" sz="800" dirty="0"/>
                <a:t>Thrive</a:t>
              </a:r>
            </a:p>
          </p:txBody>
        </p:sp>
      </p:grpSp>
      <p:sp>
        <p:nvSpPr>
          <p:cNvPr id="18" name="TextBox 17"/>
          <p:cNvSpPr txBox="1"/>
          <p:nvPr/>
        </p:nvSpPr>
        <p:spPr>
          <a:xfrm>
            <a:off x="6072166" y="4357694"/>
            <a:ext cx="3071834" cy="923330"/>
          </a:xfrm>
          <a:prstGeom prst="rect">
            <a:avLst/>
          </a:prstGeom>
          <a:noFill/>
        </p:spPr>
        <p:txBody>
          <a:bodyPr wrap="square" rtlCol="0">
            <a:spAutoFit/>
          </a:bodyPr>
          <a:lstStyle/>
          <a:p>
            <a:r>
              <a:rPr lang="en-ZA" b="1" dirty="0" smtClean="0">
                <a:solidFill>
                  <a:srgbClr val="2F4FD7"/>
                </a:solidFill>
              </a:rPr>
              <a:t>Determined by business executives and shareholders</a:t>
            </a:r>
            <a:endParaRPr lang="en-US" b="1" dirty="0">
              <a:solidFill>
                <a:srgbClr val="2F4FD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1000"/>
                                        <p:tgtEl>
                                          <p:spTgt spid="6">
                                            <p:txEl>
                                              <p:pRg st="0" end="0"/>
                                            </p:txEl>
                                          </p:spTgt>
                                        </p:tgtEl>
                                      </p:cBhvr>
                                    </p:animEffect>
                                  </p:childTnLst>
                                </p:cTn>
                              </p:par>
                            </p:childTnLst>
                          </p:cTn>
                        </p:par>
                        <p:par>
                          <p:cTn id="16" fill="hold">
                            <p:stCondLst>
                              <p:cond delay="4000"/>
                            </p:stCondLst>
                            <p:childTnLst>
                              <p:par>
                                <p:cTn id="17" presetID="10" presetClass="entr" presetSubtype="0" fill="hold"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1000"/>
                                        <p:tgtEl>
                                          <p:spTgt spid="6">
                                            <p:txEl>
                                              <p:pRg st="4" end="4"/>
                                            </p:txEl>
                                          </p:spTgt>
                                        </p:tgtEl>
                                      </p:cBhvr>
                                    </p:animEffect>
                                  </p:childTnLst>
                                </p:cTn>
                              </p:par>
                            </p:childTnLst>
                          </p:cTn>
                        </p:par>
                        <p:par>
                          <p:cTn id="24" fill="hold">
                            <p:stCondLst>
                              <p:cond delay="6000"/>
                            </p:stCondLst>
                            <p:childTnLst>
                              <p:par>
                                <p:cTn id="25" presetID="10" presetClass="entr" presetSubtype="0" fill="hold" nodeType="after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1000"/>
                                        <p:tgtEl>
                                          <p:spTgt spid="6">
                                            <p:txEl>
                                              <p:pRg st="6" end="6"/>
                                            </p:txEl>
                                          </p:spTgt>
                                        </p:tgtEl>
                                      </p:cBhvr>
                                    </p:animEffect>
                                  </p:childTnLst>
                                </p:cTn>
                              </p:par>
                            </p:childTnLst>
                          </p:cTn>
                        </p:par>
                        <p:par>
                          <p:cTn id="28" fill="hold">
                            <p:stCondLst>
                              <p:cond delay="7000"/>
                            </p:stCondLst>
                            <p:childTnLst>
                              <p:par>
                                <p:cTn id="29" presetID="10" presetClass="entr" presetSubtype="0" fill="hold" nodeType="after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Effect transition="in" filter="fade">
                                      <p:cBhvr>
                                        <p:cTn id="31" dur="1000"/>
                                        <p:tgtEl>
                                          <p:spTgt spid="6">
                                            <p:txEl>
                                              <p:pRg st="8" end="8"/>
                                            </p:txEl>
                                          </p:spTgt>
                                        </p:tgtEl>
                                      </p:cBhvr>
                                    </p:animEffect>
                                  </p:childTnLst>
                                </p:cTn>
                              </p:par>
                            </p:childTnLst>
                          </p:cTn>
                        </p:par>
                        <p:par>
                          <p:cTn id="32" fill="hold">
                            <p:stCondLst>
                              <p:cond delay="8000"/>
                            </p:stCondLst>
                            <p:childTnLst>
                              <p:par>
                                <p:cTn id="33" presetID="10" presetClass="entr" presetSubtype="0" fill="hold" nodeType="after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animEffect transition="in" filter="fade">
                                      <p:cBhvr>
                                        <p:cTn id="35" dur="1000"/>
                                        <p:tgtEl>
                                          <p:spTgt spid="6">
                                            <p:txEl>
                                              <p:pRg st="10" end="10"/>
                                            </p:txEl>
                                          </p:spTgt>
                                        </p:tgtEl>
                                      </p:cBhvr>
                                    </p:animEffect>
                                  </p:childTnLst>
                                </p:cTn>
                              </p:par>
                            </p:childTnLst>
                          </p:cTn>
                        </p:par>
                        <p:par>
                          <p:cTn id="36" fill="hold">
                            <p:stCondLst>
                              <p:cond delay="9000"/>
                            </p:stCondLst>
                            <p:childTnLst>
                              <p:par>
                                <p:cTn id="37" presetID="10" presetClass="entr" presetSubtype="0" fill="hold" nodeType="afterEffect">
                                  <p:stCondLst>
                                    <p:cond delay="0"/>
                                  </p:stCondLst>
                                  <p:childTnLst>
                                    <p:set>
                                      <p:cBhvr>
                                        <p:cTn id="38" dur="1" fill="hold">
                                          <p:stCondLst>
                                            <p:cond delay="0"/>
                                          </p:stCondLst>
                                        </p:cTn>
                                        <p:tgtEl>
                                          <p:spTgt spid="18">
                                            <p:txEl>
                                              <p:pRg st="0" end="0"/>
                                            </p:txEl>
                                          </p:spTgt>
                                        </p:tgtEl>
                                        <p:attrNameLst>
                                          <p:attrName>style.visibility</p:attrName>
                                        </p:attrNameLst>
                                      </p:cBhvr>
                                      <p:to>
                                        <p:strVal val="visible"/>
                                      </p:to>
                                    </p:set>
                                    <p:animEffect transition="in" filter="fade">
                                      <p:cBhvr>
                                        <p:cTn id="39" dur="10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57189" y="214313"/>
            <a:ext cx="6143638"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Value</a:t>
            </a:r>
            <a:endParaRPr lang="en-ZA" sz="2400" b="1" dirty="0">
              <a:solidFill>
                <a:schemeClr val="tx2"/>
              </a:solidFill>
              <a:latin typeface="Verdana" pitchFamily="34" charset="0"/>
            </a:endParaRPr>
          </a:p>
        </p:txBody>
      </p:sp>
      <p:sp>
        <p:nvSpPr>
          <p:cNvPr id="6" name="TextBox 5"/>
          <p:cNvSpPr txBox="1"/>
          <p:nvPr/>
        </p:nvSpPr>
        <p:spPr>
          <a:xfrm>
            <a:off x="500034" y="1785926"/>
            <a:ext cx="8286808" cy="2031325"/>
          </a:xfrm>
          <a:prstGeom prst="rect">
            <a:avLst/>
          </a:prstGeom>
          <a:noFill/>
        </p:spPr>
        <p:txBody>
          <a:bodyPr wrap="square" rtlCol="0">
            <a:spAutoFit/>
          </a:bodyPr>
          <a:lstStyle/>
          <a:p>
            <a:pPr marL="342900" indent="-342900">
              <a:buFont typeface="Arial" pitchFamily="34" charset="0"/>
              <a:buChar char="•"/>
            </a:pPr>
            <a:r>
              <a:rPr lang="en-US" dirty="0" smtClean="0">
                <a:solidFill>
                  <a:schemeClr val="tx2"/>
                </a:solidFill>
              </a:rPr>
              <a:t>Experienced / defined by people</a:t>
            </a:r>
          </a:p>
          <a:p>
            <a:pPr marL="342900" indent="-342900">
              <a:buFont typeface="Arial" pitchFamily="34" charset="0"/>
              <a:buChar char="•"/>
            </a:pPr>
            <a:endParaRPr lang="en-US" dirty="0" smtClean="0">
              <a:solidFill>
                <a:schemeClr val="tx2"/>
              </a:solidFill>
            </a:endParaRPr>
          </a:p>
          <a:p>
            <a:pPr marL="342900" indent="-342900">
              <a:buFont typeface="Arial" pitchFamily="34" charset="0"/>
              <a:buChar char="•"/>
            </a:pPr>
            <a:r>
              <a:rPr lang="en-US" dirty="0" smtClean="0">
                <a:solidFill>
                  <a:schemeClr val="tx2"/>
                </a:solidFill>
              </a:rPr>
              <a:t>Intuitive / gut feel</a:t>
            </a:r>
          </a:p>
          <a:p>
            <a:pPr marL="342900" indent="-342900">
              <a:buFont typeface="Arial" pitchFamily="34" charset="0"/>
              <a:buChar char="•"/>
            </a:pPr>
            <a:endParaRPr lang="en-US" dirty="0" smtClean="0">
              <a:solidFill>
                <a:schemeClr val="tx2"/>
              </a:solidFill>
            </a:endParaRPr>
          </a:p>
          <a:p>
            <a:pPr marL="342900" indent="-342900">
              <a:buFont typeface="Arial" pitchFamily="34" charset="0"/>
              <a:buChar char="•"/>
            </a:pPr>
            <a:r>
              <a:rPr lang="en-US" dirty="0" smtClean="0">
                <a:solidFill>
                  <a:schemeClr val="tx2"/>
                </a:solidFill>
              </a:rPr>
              <a:t>Transaction = exchange of value between recipient and provider</a:t>
            </a:r>
          </a:p>
          <a:p>
            <a:pPr marL="342900" indent="-342900">
              <a:buFont typeface="Arial" pitchFamily="34" charset="0"/>
              <a:buChar char="•"/>
            </a:pPr>
            <a:endParaRPr lang="en-US" dirty="0" smtClean="0">
              <a:solidFill>
                <a:schemeClr val="tx2"/>
              </a:solidFill>
            </a:endParaRPr>
          </a:p>
          <a:p>
            <a:pPr marL="342900" indent="-342900">
              <a:buFont typeface="Arial" pitchFamily="34" charset="0"/>
              <a:buChar char="•"/>
            </a:pPr>
            <a:r>
              <a:rPr lang="en-US" dirty="0" smtClean="0">
                <a:solidFill>
                  <a:schemeClr val="tx2"/>
                </a:solidFill>
              </a:rPr>
              <a:t>NOT money / cash / finance</a:t>
            </a:r>
            <a:endParaRPr lang="en-US" u="sng" dirty="0">
              <a:solidFill>
                <a:srgbClr val="150C8E"/>
              </a:solidFill>
            </a:endParaRPr>
          </a:p>
        </p:txBody>
      </p:sp>
      <p:sp>
        <p:nvSpPr>
          <p:cNvPr id="7" name="TextBox 6"/>
          <p:cNvSpPr txBox="1"/>
          <p:nvPr/>
        </p:nvSpPr>
        <p:spPr>
          <a:xfrm>
            <a:off x="857224" y="4143380"/>
            <a:ext cx="7929618" cy="2031325"/>
          </a:xfrm>
          <a:prstGeom prst="rect">
            <a:avLst/>
          </a:prstGeom>
          <a:noFill/>
        </p:spPr>
        <p:txBody>
          <a:bodyPr wrap="square" rtlCol="0">
            <a:spAutoFit/>
          </a:bodyPr>
          <a:lstStyle/>
          <a:p>
            <a:r>
              <a:rPr lang="en-ZA" b="1" dirty="0" smtClean="0">
                <a:solidFill>
                  <a:srgbClr val="2F4FD7"/>
                </a:solidFill>
              </a:rPr>
              <a:t>Money</a:t>
            </a:r>
          </a:p>
          <a:p>
            <a:endParaRPr lang="en-ZA" b="1" dirty="0" smtClean="0">
              <a:solidFill>
                <a:srgbClr val="2F4FD7"/>
              </a:solidFill>
            </a:endParaRPr>
          </a:p>
          <a:p>
            <a:pPr lvl="1"/>
            <a:r>
              <a:rPr lang="en-ZA" b="1" dirty="0" smtClean="0">
                <a:solidFill>
                  <a:srgbClr val="2F4FD7"/>
                </a:solidFill>
              </a:rPr>
              <a:t>is a medium of exchange / proxy / surrogate for value</a:t>
            </a:r>
          </a:p>
          <a:p>
            <a:endParaRPr lang="en-ZA" b="1" dirty="0" smtClean="0">
              <a:solidFill>
                <a:srgbClr val="2F4FD7"/>
              </a:solidFill>
            </a:endParaRPr>
          </a:p>
          <a:p>
            <a:pPr lvl="2"/>
            <a:r>
              <a:rPr lang="en-ZA" b="1" dirty="0" smtClean="0">
                <a:solidFill>
                  <a:srgbClr val="2F4FD7"/>
                </a:solidFill>
              </a:rPr>
              <a:t>a means of measurement</a:t>
            </a:r>
          </a:p>
          <a:p>
            <a:endParaRPr lang="en-ZA" b="1" dirty="0" smtClean="0">
              <a:solidFill>
                <a:srgbClr val="2F4FD7"/>
              </a:solidFill>
            </a:endParaRPr>
          </a:p>
          <a:p>
            <a:pPr lvl="3"/>
            <a:r>
              <a:rPr lang="en-ZA" b="1" dirty="0" smtClean="0">
                <a:solidFill>
                  <a:srgbClr val="2F4FD7"/>
                </a:solidFill>
              </a:rPr>
              <a:t>therefore easy to measure</a:t>
            </a:r>
            <a:endParaRPr lang="en-US" b="1" dirty="0">
              <a:solidFill>
                <a:srgbClr val="2F4FD7"/>
              </a:solidFill>
            </a:endParaRPr>
          </a:p>
        </p:txBody>
      </p:sp>
      <p:pic>
        <p:nvPicPr>
          <p:cNvPr id="5122" name="Picture 2"/>
          <p:cNvPicPr>
            <a:picLocks noChangeAspect="1" noChangeArrowheads="1"/>
          </p:cNvPicPr>
          <p:nvPr/>
        </p:nvPicPr>
        <p:blipFill>
          <a:blip r:embed="rId3" cstate="print"/>
          <a:srcRect/>
          <a:stretch>
            <a:fillRect/>
          </a:stretch>
        </p:blipFill>
        <p:spPr bwMode="auto">
          <a:xfrm>
            <a:off x="6858016" y="1428736"/>
            <a:ext cx="2009775" cy="1447800"/>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6715140" y="3357562"/>
            <a:ext cx="2162172" cy="1285884"/>
          </a:xfrm>
          <a:prstGeom prst="rect">
            <a:avLst/>
          </a:prstGeom>
          <a:noFill/>
          <a:ln w="9525">
            <a:noFill/>
            <a:miter lim="800000"/>
            <a:headEnd/>
            <a:tailEnd/>
          </a:ln>
        </p:spPr>
      </p:pic>
      <p:pic>
        <p:nvPicPr>
          <p:cNvPr id="5124" name="Picture 4"/>
          <p:cNvPicPr>
            <a:picLocks noChangeAspect="1" noChangeArrowheads="1"/>
          </p:cNvPicPr>
          <p:nvPr/>
        </p:nvPicPr>
        <p:blipFill>
          <a:blip r:embed="rId5" cstate="print"/>
          <a:srcRect/>
          <a:stretch>
            <a:fillRect/>
          </a:stretch>
        </p:blipFill>
        <p:spPr bwMode="auto">
          <a:xfrm>
            <a:off x="7072330" y="5000636"/>
            <a:ext cx="1785918" cy="1599561"/>
          </a:xfrm>
          <a:prstGeom prst="rect">
            <a:avLst/>
          </a:prstGeom>
          <a:noFill/>
          <a:ln w="9525">
            <a:noFill/>
            <a:miter lim="800000"/>
            <a:headEnd/>
            <a:tailEnd/>
          </a:ln>
        </p:spPr>
      </p:pic>
      <p:pic>
        <p:nvPicPr>
          <p:cNvPr id="5126" name="Picture 6"/>
          <p:cNvPicPr>
            <a:picLocks noChangeAspect="1" noChangeArrowheads="1"/>
          </p:cNvPicPr>
          <p:nvPr/>
        </p:nvPicPr>
        <p:blipFill>
          <a:blip r:embed="rId6" cstate="print"/>
          <a:srcRect/>
          <a:stretch>
            <a:fillRect/>
          </a:stretch>
        </p:blipFill>
        <p:spPr bwMode="auto">
          <a:xfrm>
            <a:off x="6072198" y="1643050"/>
            <a:ext cx="609600" cy="876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126"/>
                                        </p:tgtEl>
                                        <p:attrNameLst>
                                          <p:attrName>style.visibility</p:attrName>
                                        </p:attrNameLst>
                                      </p:cBhvr>
                                      <p:to>
                                        <p:strVal val="visible"/>
                                      </p:to>
                                    </p:set>
                                    <p:animEffect transition="in" filter="fade">
                                      <p:cBhvr>
                                        <p:cTn id="11" dur="500"/>
                                        <p:tgtEl>
                                          <p:spTgt spid="5126"/>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5123"/>
                                        </p:tgtEl>
                                        <p:attrNameLst>
                                          <p:attrName>style.visibility</p:attrName>
                                        </p:attrNameLst>
                                      </p:cBhvr>
                                      <p:to>
                                        <p:strVal val="visible"/>
                                      </p:to>
                                    </p:set>
                                    <p:animEffect transition="in" filter="fade">
                                      <p:cBhvr>
                                        <p:cTn id="23" dur="1000"/>
                                        <p:tgtEl>
                                          <p:spTgt spid="5123"/>
                                        </p:tgtEl>
                                      </p:cBhvr>
                                    </p:animEffect>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childTnLst>
                                </p:cTn>
                              </p:par>
                            </p:childTnLst>
                          </p:cTn>
                        </p:par>
                        <p:par>
                          <p:cTn id="28" fill="hold">
                            <p:stCondLst>
                              <p:cond delay="5500"/>
                            </p:stCondLst>
                            <p:childTnLst>
                              <p:par>
                                <p:cTn id="29" presetID="10" presetClass="entr" presetSubtype="0" fill="hold" nodeType="after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1000"/>
                                        <p:tgtEl>
                                          <p:spTgt spid="6">
                                            <p:txEl>
                                              <p:pRg st="6" end="6"/>
                                            </p:txEl>
                                          </p:spTgt>
                                        </p:tgtEl>
                                      </p:cBhvr>
                                    </p:animEffect>
                                  </p:childTnLst>
                                </p:cTn>
                              </p:par>
                            </p:childTnLst>
                          </p:cTn>
                        </p:par>
                        <p:par>
                          <p:cTn id="32" fill="hold">
                            <p:stCondLst>
                              <p:cond delay="6500"/>
                            </p:stCondLst>
                            <p:childTnLst>
                              <p:par>
                                <p:cTn id="33" presetID="10" presetClass="entr" presetSubtype="0" fill="hold" nodeType="afterEffect">
                                  <p:stCondLst>
                                    <p:cond delay="0"/>
                                  </p:stCondLst>
                                  <p:childTnLst>
                                    <p:set>
                                      <p:cBhvr>
                                        <p:cTn id="34" dur="1" fill="hold">
                                          <p:stCondLst>
                                            <p:cond delay="0"/>
                                          </p:stCondLst>
                                        </p:cTn>
                                        <p:tgtEl>
                                          <p:spTgt spid="5124"/>
                                        </p:tgtEl>
                                        <p:attrNameLst>
                                          <p:attrName>style.visibility</p:attrName>
                                        </p:attrNameLst>
                                      </p:cBhvr>
                                      <p:to>
                                        <p:strVal val="visible"/>
                                      </p:to>
                                    </p:set>
                                    <p:animEffect transition="in" filter="fade">
                                      <p:cBhvr>
                                        <p:cTn id="35" dur="1000"/>
                                        <p:tgtEl>
                                          <p:spTgt spid="5124"/>
                                        </p:tgtEl>
                                      </p:cBhvr>
                                    </p:animEffect>
                                  </p:childTnLst>
                                </p:cTn>
                              </p:par>
                            </p:childTnLst>
                          </p:cTn>
                        </p:par>
                        <p:par>
                          <p:cTn id="36" fill="hold">
                            <p:stCondLst>
                              <p:cond delay="7500"/>
                            </p:stCondLst>
                            <p:childTnLst>
                              <p:par>
                                <p:cTn id="37" presetID="10" presetClass="entr" presetSubtype="0" fill="hold" nodeType="after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animEffect transition="in" filter="fade">
                                      <p:cBhvr>
                                        <p:cTn id="39" dur="1000"/>
                                        <p:tgtEl>
                                          <p:spTgt spid="7">
                                            <p:txEl>
                                              <p:pRg st="0" end="0"/>
                                            </p:txEl>
                                          </p:spTgt>
                                        </p:tgtEl>
                                      </p:cBhvr>
                                    </p:animEffect>
                                  </p:childTnLst>
                                </p:cTn>
                              </p:par>
                            </p:childTnLst>
                          </p:cTn>
                        </p:par>
                        <p:par>
                          <p:cTn id="40" fill="hold">
                            <p:stCondLst>
                              <p:cond delay="8500"/>
                            </p:stCondLst>
                            <p:childTnLst>
                              <p:par>
                                <p:cTn id="41" presetID="10" presetClass="entr" presetSubtype="0" fill="hold" nodeType="after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Effect transition="in" filter="fade">
                                      <p:cBhvr>
                                        <p:cTn id="43" dur="1000"/>
                                        <p:tgtEl>
                                          <p:spTgt spid="7">
                                            <p:txEl>
                                              <p:pRg st="2" end="2"/>
                                            </p:txEl>
                                          </p:spTgt>
                                        </p:tgtEl>
                                      </p:cBhvr>
                                    </p:animEffect>
                                  </p:childTnLst>
                                </p:cTn>
                              </p:par>
                            </p:childTnLst>
                          </p:cTn>
                        </p:par>
                        <p:par>
                          <p:cTn id="44" fill="hold">
                            <p:stCondLst>
                              <p:cond delay="9500"/>
                            </p:stCondLst>
                            <p:childTnLst>
                              <p:par>
                                <p:cTn id="45" presetID="10" presetClass="entr" presetSubtype="0" fill="hold" nodeType="after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animEffect transition="in" filter="fade">
                                      <p:cBhvr>
                                        <p:cTn id="47" dur="1000"/>
                                        <p:tgtEl>
                                          <p:spTgt spid="7">
                                            <p:txEl>
                                              <p:pRg st="4" end="4"/>
                                            </p:txEl>
                                          </p:spTgt>
                                        </p:tgtEl>
                                      </p:cBhvr>
                                    </p:animEffect>
                                  </p:childTnLst>
                                </p:cTn>
                              </p:par>
                            </p:childTnLst>
                          </p:cTn>
                        </p:par>
                        <p:par>
                          <p:cTn id="48" fill="hold">
                            <p:stCondLst>
                              <p:cond delay="10500"/>
                            </p:stCondLst>
                            <p:childTnLst>
                              <p:par>
                                <p:cTn id="49" presetID="10" presetClass="entr" presetSubtype="0" fill="hold" nodeType="afterEffect">
                                  <p:stCondLst>
                                    <p:cond delay="0"/>
                                  </p:stCondLst>
                                  <p:childTnLst>
                                    <p:set>
                                      <p:cBhvr>
                                        <p:cTn id="50" dur="1" fill="hold">
                                          <p:stCondLst>
                                            <p:cond delay="0"/>
                                          </p:stCondLst>
                                        </p:cTn>
                                        <p:tgtEl>
                                          <p:spTgt spid="7">
                                            <p:txEl>
                                              <p:pRg st="6" end="6"/>
                                            </p:txEl>
                                          </p:spTgt>
                                        </p:tgtEl>
                                        <p:attrNameLst>
                                          <p:attrName>style.visibility</p:attrName>
                                        </p:attrNameLst>
                                      </p:cBhvr>
                                      <p:to>
                                        <p:strVal val="visible"/>
                                      </p:to>
                                    </p:set>
                                    <p:animEffect transition="in" filter="fade">
                                      <p:cBhvr>
                                        <p:cTn id="51" dur="10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500034" y="1785926"/>
            <a:ext cx="8001088" cy="1754326"/>
          </a:xfrm>
          <a:prstGeom prst="rect">
            <a:avLst/>
          </a:prstGeom>
          <a:noFill/>
        </p:spPr>
        <p:txBody>
          <a:bodyPr wrap="square" rtlCol="0">
            <a:spAutoFit/>
          </a:bodyPr>
          <a:lstStyle/>
          <a:p>
            <a:pPr marL="342900" indent="-342900">
              <a:buFont typeface="Arial" pitchFamily="34" charset="0"/>
              <a:buChar char="•"/>
            </a:pPr>
            <a:r>
              <a:rPr lang="en-ZA" dirty="0" smtClean="0">
                <a:solidFill>
                  <a:srgbClr val="150C8E"/>
                </a:solidFill>
              </a:rPr>
              <a:t>Measuring the money is not really that important</a:t>
            </a:r>
          </a:p>
          <a:p>
            <a:pPr marL="342900" indent="-342900">
              <a:buFont typeface="Arial" pitchFamily="34" charset="0"/>
              <a:buChar char="•"/>
            </a:pPr>
            <a:endParaRPr lang="en-ZA" dirty="0" smtClean="0">
              <a:solidFill>
                <a:srgbClr val="150C8E"/>
              </a:solidFill>
            </a:endParaRPr>
          </a:p>
          <a:p>
            <a:pPr marL="342900" indent="-342900">
              <a:buFont typeface="Arial" pitchFamily="34" charset="0"/>
              <a:buChar char="•"/>
            </a:pPr>
            <a:r>
              <a:rPr lang="en-ZA" dirty="0" smtClean="0">
                <a:solidFill>
                  <a:srgbClr val="150C8E"/>
                </a:solidFill>
              </a:rPr>
              <a:t>Find ways to measure the value that REALLY generates the money</a:t>
            </a:r>
          </a:p>
          <a:p>
            <a:pPr marL="342900" indent="-342900">
              <a:buFont typeface="Arial" pitchFamily="34" charset="0"/>
              <a:buChar char="•"/>
            </a:pPr>
            <a:endParaRPr lang="en-ZA" dirty="0" smtClean="0">
              <a:solidFill>
                <a:srgbClr val="150C8E"/>
              </a:solidFill>
            </a:endParaRPr>
          </a:p>
          <a:p>
            <a:pPr marL="342900" indent="-342900">
              <a:buFont typeface="Arial" pitchFamily="34" charset="0"/>
              <a:buChar char="•"/>
            </a:pPr>
            <a:r>
              <a:rPr lang="en-ZA" dirty="0" smtClean="0">
                <a:solidFill>
                  <a:srgbClr val="150C8E"/>
                </a:solidFill>
              </a:rPr>
              <a:t>and there WILL be money</a:t>
            </a:r>
            <a:endParaRPr lang="en-US" dirty="0">
              <a:solidFill>
                <a:srgbClr val="150C8E"/>
              </a:solidFill>
            </a:endParaRPr>
          </a:p>
        </p:txBody>
      </p:sp>
      <p:sp>
        <p:nvSpPr>
          <p:cNvPr id="5"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Economic value</a:t>
            </a:r>
            <a:endParaRPr lang="en-ZA" sz="2400" b="1" dirty="0">
              <a:solidFill>
                <a:schemeClr val="tx2"/>
              </a:solidFill>
              <a:latin typeface="Verdana" pitchFamily="34" charset="0"/>
            </a:endParaRPr>
          </a:p>
        </p:txBody>
      </p:sp>
      <p:pic>
        <p:nvPicPr>
          <p:cNvPr id="6" name="Picture 4"/>
          <p:cNvPicPr>
            <a:picLocks noChangeAspect="1" noChangeArrowheads="1"/>
          </p:cNvPicPr>
          <p:nvPr/>
        </p:nvPicPr>
        <p:blipFill>
          <a:blip r:embed="rId3" cstate="print"/>
          <a:srcRect/>
          <a:stretch>
            <a:fillRect/>
          </a:stretch>
        </p:blipFill>
        <p:spPr bwMode="auto">
          <a:xfrm>
            <a:off x="7072330" y="5000636"/>
            <a:ext cx="1785918" cy="1599561"/>
          </a:xfrm>
          <a:prstGeom prst="rect">
            <a:avLst/>
          </a:prstGeom>
          <a:noFill/>
          <a:ln w="9525">
            <a:noFill/>
            <a:miter lim="800000"/>
            <a:headEnd/>
            <a:tailEnd/>
          </a:ln>
        </p:spPr>
      </p:pic>
      <p:sp>
        <p:nvSpPr>
          <p:cNvPr id="7" name="TextBox 6"/>
          <p:cNvSpPr txBox="1"/>
          <p:nvPr/>
        </p:nvSpPr>
        <p:spPr>
          <a:xfrm>
            <a:off x="857224" y="4143380"/>
            <a:ext cx="7929618" cy="923330"/>
          </a:xfrm>
          <a:prstGeom prst="rect">
            <a:avLst/>
          </a:prstGeom>
          <a:noFill/>
        </p:spPr>
        <p:txBody>
          <a:bodyPr wrap="square" rtlCol="0">
            <a:spAutoFit/>
          </a:bodyPr>
          <a:lstStyle/>
          <a:p>
            <a:r>
              <a:rPr lang="en-ZA" b="1" dirty="0" smtClean="0">
                <a:solidFill>
                  <a:srgbClr val="2F4FD7"/>
                </a:solidFill>
              </a:rPr>
              <a:t>A huge need</a:t>
            </a:r>
          </a:p>
          <a:p>
            <a:endParaRPr lang="en-ZA" b="1" dirty="0" smtClean="0">
              <a:solidFill>
                <a:srgbClr val="2F4FD7"/>
              </a:solidFill>
            </a:endParaRPr>
          </a:p>
          <a:p>
            <a:pPr lvl="1"/>
            <a:r>
              <a:rPr lang="en-ZA" b="1" dirty="0" smtClean="0">
                <a:solidFill>
                  <a:srgbClr val="2F4FD7"/>
                </a:solidFill>
              </a:rPr>
              <a:t>and a huge opportunity</a:t>
            </a:r>
            <a:endParaRPr lang="en-US" b="1" dirty="0">
              <a:solidFill>
                <a:srgbClr val="2F4FD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2000"/>
                                        <p:tgtEl>
                                          <p:spTgt spid="2">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2000"/>
                                        <p:tgtEl>
                                          <p:spTgt spid="2">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2000"/>
                                        <p:tgtEl>
                                          <p:spTgt spid="2">
                                            <p:txEl>
                                              <p:pRg st="4" end="4"/>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1000"/>
                                        <p:tgtEl>
                                          <p:spTgt spid="7">
                                            <p:txEl>
                                              <p:pRg st="0" end="0"/>
                                            </p:txEl>
                                          </p:spTgt>
                                        </p:tgtEl>
                                      </p:cBhvr>
                                    </p:animEffect>
                                  </p:childTnLst>
                                </p:cTn>
                              </p:par>
                            </p:childTnLst>
                          </p:cTn>
                        </p:par>
                        <p:par>
                          <p:cTn id="24" fill="hold">
                            <p:stCondLst>
                              <p:cond delay="9000"/>
                            </p:stCondLst>
                            <p:childTnLst>
                              <p:par>
                                <p:cTn id="25" presetID="10" presetClass="entr" presetSubtype="0" fill="hold" nodeType="after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srcRect/>
          <a:stretch>
            <a:fillRect/>
          </a:stretch>
        </p:blipFill>
        <p:spPr bwMode="auto">
          <a:xfrm>
            <a:off x="6310341" y="1428736"/>
            <a:ext cx="2762253" cy="1106069"/>
          </a:xfrm>
          <a:prstGeom prst="rect">
            <a:avLst/>
          </a:prstGeom>
          <a:noFill/>
          <a:ln w="9525">
            <a:noFill/>
            <a:miter lim="800000"/>
            <a:headEnd/>
            <a:tailEnd/>
          </a:ln>
        </p:spPr>
      </p:pic>
      <p:sp>
        <p:nvSpPr>
          <p:cNvPr id="5" name="Title 1"/>
          <p:cNvSpPr txBox="1">
            <a:spLocks/>
          </p:cNvSpPr>
          <p:nvPr/>
        </p:nvSpPr>
        <p:spPr bwMode="auto">
          <a:xfrm>
            <a:off x="357188" y="214313"/>
            <a:ext cx="7572398"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Developing a robust strategic budget</a:t>
            </a:r>
          </a:p>
          <a:p>
            <a:r>
              <a:rPr lang="en-ZA" sz="2400" b="1" dirty="0" smtClean="0">
                <a:solidFill>
                  <a:schemeClr val="tx2"/>
                </a:solidFill>
                <a:latin typeface="Verdana" pitchFamily="34" charset="0"/>
              </a:rPr>
              <a:t>What is required for a valuable outcome</a:t>
            </a:r>
            <a:endParaRPr lang="en-ZA" sz="2400" b="1" dirty="0">
              <a:solidFill>
                <a:schemeClr val="tx2"/>
              </a:solidFill>
              <a:latin typeface="Verdana" pitchFamily="34" charset="0"/>
            </a:endParaRPr>
          </a:p>
        </p:txBody>
      </p:sp>
      <p:sp>
        <p:nvSpPr>
          <p:cNvPr id="6" name="TextBox 5"/>
          <p:cNvSpPr txBox="1"/>
          <p:nvPr/>
        </p:nvSpPr>
        <p:spPr>
          <a:xfrm>
            <a:off x="571472" y="1714488"/>
            <a:ext cx="7929618" cy="3693319"/>
          </a:xfrm>
          <a:prstGeom prst="rect">
            <a:avLst/>
          </a:prstGeom>
          <a:noFill/>
        </p:spPr>
        <p:txBody>
          <a:bodyPr wrap="square" rtlCol="0">
            <a:spAutoFit/>
          </a:bodyPr>
          <a:lstStyle/>
          <a:p>
            <a:pPr marL="342900" indent="-342900">
              <a:buFont typeface="Arial" pitchFamily="34" charset="0"/>
              <a:buChar char="•"/>
            </a:pPr>
            <a:r>
              <a:rPr lang="en-US" dirty="0" smtClean="0">
                <a:solidFill>
                  <a:schemeClr val="tx2"/>
                </a:solidFill>
              </a:rPr>
              <a:t>Add value</a:t>
            </a:r>
          </a:p>
          <a:p>
            <a:pPr marL="1257300" lvl="2" indent="-342900"/>
            <a:r>
              <a:rPr lang="en-US" dirty="0" smtClean="0">
                <a:solidFill>
                  <a:schemeClr val="tx2"/>
                </a:solidFill>
              </a:rPr>
              <a:t>to a customer who is willing to pay</a:t>
            </a:r>
          </a:p>
          <a:p>
            <a:pPr marL="342900" indent="-342900">
              <a:buFont typeface="Arial" pitchFamily="34" charset="0"/>
              <a:buChar char="•"/>
            </a:pPr>
            <a:endParaRPr lang="en-US" dirty="0" smtClean="0">
              <a:solidFill>
                <a:schemeClr val="tx2"/>
              </a:solidFill>
            </a:endParaRPr>
          </a:p>
          <a:p>
            <a:pPr marL="342900" indent="-342900">
              <a:buFont typeface="Arial" pitchFamily="34" charset="0"/>
              <a:buChar char="•"/>
            </a:pPr>
            <a:r>
              <a:rPr lang="en-US" dirty="0" smtClean="0">
                <a:solidFill>
                  <a:schemeClr val="tx2"/>
                </a:solidFill>
              </a:rPr>
              <a:t>Materially and sustainably reduce operating costs</a:t>
            </a:r>
          </a:p>
          <a:p>
            <a:pPr marL="1257300" lvl="2" indent="-342900"/>
            <a:r>
              <a:rPr lang="en-US" dirty="0" smtClean="0">
                <a:solidFill>
                  <a:schemeClr val="tx2"/>
                </a:solidFill>
              </a:rPr>
              <a:t>AND do NOT destroy value in another way (e.g. morale or loyalty)</a:t>
            </a:r>
          </a:p>
          <a:p>
            <a:pPr marL="342900" indent="-342900">
              <a:buFont typeface="Arial" pitchFamily="34" charset="0"/>
              <a:buChar char="•"/>
            </a:pPr>
            <a:endParaRPr lang="en-US" dirty="0" smtClean="0">
              <a:solidFill>
                <a:schemeClr val="tx2"/>
              </a:solidFill>
            </a:endParaRPr>
          </a:p>
          <a:p>
            <a:pPr marL="342900" indent="-342900">
              <a:buFont typeface="Arial" pitchFamily="34" charset="0"/>
              <a:buChar char="•"/>
            </a:pPr>
            <a:r>
              <a:rPr lang="en-US" dirty="0" smtClean="0">
                <a:solidFill>
                  <a:schemeClr val="tx2"/>
                </a:solidFill>
              </a:rPr>
              <a:t>Enable the creation of a product or service that currently does not exist</a:t>
            </a:r>
          </a:p>
          <a:p>
            <a:pPr marL="1257300" lvl="2" indent="-342900"/>
            <a:r>
              <a:rPr lang="en-US" dirty="0" smtClean="0">
                <a:solidFill>
                  <a:schemeClr val="tx2"/>
                </a:solidFill>
              </a:rPr>
              <a:t>for a customer who is willing to pay</a:t>
            </a:r>
          </a:p>
          <a:p>
            <a:pPr marL="342900" indent="-342900">
              <a:buFont typeface="Arial" pitchFamily="34" charset="0"/>
              <a:buChar char="•"/>
            </a:pPr>
            <a:endParaRPr lang="en-US" dirty="0" smtClean="0">
              <a:solidFill>
                <a:schemeClr val="tx2"/>
              </a:solidFill>
            </a:endParaRPr>
          </a:p>
          <a:p>
            <a:pPr marL="342900" indent="-342900">
              <a:buFont typeface="Arial" pitchFamily="34" charset="0"/>
              <a:buChar char="•"/>
            </a:pPr>
            <a:r>
              <a:rPr lang="en-US" dirty="0" smtClean="0">
                <a:solidFill>
                  <a:schemeClr val="tx2"/>
                </a:solidFill>
              </a:rPr>
              <a:t>Defend, extend or create competitive advantage</a:t>
            </a:r>
          </a:p>
          <a:p>
            <a:pPr marL="1257300" lvl="2" indent="-342900"/>
            <a:r>
              <a:rPr lang="en-US" dirty="0" smtClean="0">
                <a:solidFill>
                  <a:schemeClr val="tx2"/>
                </a:solidFill>
              </a:rPr>
              <a:t>for a customer who is willing to pay</a:t>
            </a:r>
            <a:endParaRPr lang="en-US" u="sng" dirty="0">
              <a:solidFill>
                <a:srgbClr val="150C8E"/>
              </a:solidFill>
            </a:endParaRPr>
          </a:p>
        </p:txBody>
      </p:sp>
      <p:sp>
        <p:nvSpPr>
          <p:cNvPr id="11" name="TextBox 10"/>
          <p:cNvSpPr txBox="1"/>
          <p:nvPr/>
        </p:nvSpPr>
        <p:spPr>
          <a:xfrm>
            <a:off x="714348" y="5857892"/>
            <a:ext cx="7429552" cy="646331"/>
          </a:xfrm>
          <a:prstGeom prst="rect">
            <a:avLst/>
          </a:prstGeom>
          <a:noFill/>
        </p:spPr>
        <p:txBody>
          <a:bodyPr wrap="square" rtlCol="0">
            <a:spAutoFit/>
          </a:bodyPr>
          <a:lstStyle/>
          <a:p>
            <a:r>
              <a:rPr lang="en-ZA" b="1" dirty="0" smtClean="0">
                <a:solidFill>
                  <a:srgbClr val="2F4FD7"/>
                </a:solidFill>
              </a:rPr>
              <a:t>Can you relate your IT Governance to an external customer who is willing to pay?</a:t>
            </a:r>
            <a:endParaRPr lang="en-US" b="1" dirty="0">
              <a:solidFill>
                <a:srgbClr val="2F4FD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1000"/>
                                        <p:tgtEl>
                                          <p:spTgt spid="614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2000"/>
                                        <p:tgtEl>
                                          <p:spTgt spid="6">
                                            <p:txEl>
                                              <p:pRg st="0" end="0"/>
                                            </p:txEl>
                                          </p:spTgt>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1000"/>
                                        <p:tgtEl>
                                          <p:spTgt spid="6">
                                            <p:txEl>
                                              <p:pRg st="1" end="1"/>
                                            </p:txEl>
                                          </p:spTgt>
                                        </p:tgtEl>
                                      </p:cBhvr>
                                    </p:animEffect>
                                  </p:childTnLst>
                                </p:cTn>
                              </p:par>
                            </p:childTnLst>
                          </p:cTn>
                        </p:par>
                        <p:par>
                          <p:cTn id="16" fill="hold">
                            <p:stCondLst>
                              <p:cond delay="4000"/>
                            </p:stCondLst>
                            <p:childTnLst>
                              <p:par>
                                <p:cTn id="17" presetID="10" presetClass="entr" presetSubtype="0"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000"/>
                                        <p:tgtEl>
                                          <p:spTgt spid="6">
                                            <p:txEl>
                                              <p:pRg st="3" end="3"/>
                                            </p:txEl>
                                          </p:spTgt>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1000"/>
                                        <p:tgtEl>
                                          <p:spTgt spid="6">
                                            <p:txEl>
                                              <p:pRg st="4" end="4"/>
                                            </p:txEl>
                                          </p:spTgt>
                                        </p:tgtEl>
                                      </p:cBhvr>
                                    </p:animEffect>
                                  </p:childTnLst>
                                </p:cTn>
                              </p:par>
                            </p:childTnLst>
                          </p:cTn>
                        </p:par>
                        <p:par>
                          <p:cTn id="24" fill="hold">
                            <p:stCondLst>
                              <p:cond delay="6000"/>
                            </p:stCondLst>
                            <p:childTnLst>
                              <p:par>
                                <p:cTn id="25" presetID="10" presetClass="entr" presetSubtype="0" fill="hold" nodeType="after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1000"/>
                                        <p:tgtEl>
                                          <p:spTgt spid="6">
                                            <p:txEl>
                                              <p:pRg st="6" end="6"/>
                                            </p:txEl>
                                          </p:spTgt>
                                        </p:tgtEl>
                                      </p:cBhvr>
                                    </p:animEffect>
                                  </p:childTnLst>
                                </p:cTn>
                              </p:par>
                            </p:childTnLst>
                          </p:cTn>
                        </p:par>
                        <p:par>
                          <p:cTn id="28" fill="hold">
                            <p:stCondLst>
                              <p:cond delay="7000"/>
                            </p:stCondLst>
                            <p:childTnLst>
                              <p:par>
                                <p:cTn id="29" presetID="10" presetClass="entr" presetSubtype="0" fill="hold" nodeType="after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fade">
                                      <p:cBhvr>
                                        <p:cTn id="31" dur="1000"/>
                                        <p:tgtEl>
                                          <p:spTgt spid="6">
                                            <p:txEl>
                                              <p:pRg st="7" end="7"/>
                                            </p:txEl>
                                          </p:spTgt>
                                        </p:tgtEl>
                                      </p:cBhvr>
                                    </p:animEffect>
                                  </p:childTnLst>
                                </p:cTn>
                              </p:par>
                            </p:childTnLst>
                          </p:cTn>
                        </p:par>
                        <p:par>
                          <p:cTn id="32" fill="hold">
                            <p:stCondLst>
                              <p:cond delay="8000"/>
                            </p:stCondLst>
                            <p:childTnLst>
                              <p:par>
                                <p:cTn id="33" presetID="10" presetClass="entr" presetSubtype="0" fill="hold" nodeType="after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animEffect transition="in" filter="fade">
                                      <p:cBhvr>
                                        <p:cTn id="35" dur="1000"/>
                                        <p:tgtEl>
                                          <p:spTgt spid="6">
                                            <p:txEl>
                                              <p:pRg st="9" end="9"/>
                                            </p:txEl>
                                          </p:spTgt>
                                        </p:tgtEl>
                                      </p:cBhvr>
                                    </p:animEffect>
                                  </p:childTnLst>
                                </p:cTn>
                              </p:par>
                            </p:childTnLst>
                          </p:cTn>
                        </p:par>
                        <p:par>
                          <p:cTn id="36" fill="hold">
                            <p:stCondLst>
                              <p:cond delay="9000"/>
                            </p:stCondLst>
                            <p:childTnLst>
                              <p:par>
                                <p:cTn id="37" presetID="10" presetClass="entr" presetSubtype="0" fill="hold" nodeType="afterEffect">
                                  <p:stCondLst>
                                    <p:cond delay="0"/>
                                  </p:stCondLst>
                                  <p:childTnLst>
                                    <p:set>
                                      <p:cBhvr>
                                        <p:cTn id="38" dur="1" fill="hold">
                                          <p:stCondLst>
                                            <p:cond delay="0"/>
                                          </p:stCondLst>
                                        </p:cTn>
                                        <p:tgtEl>
                                          <p:spTgt spid="6">
                                            <p:txEl>
                                              <p:pRg st="10" end="10"/>
                                            </p:txEl>
                                          </p:spTgt>
                                        </p:tgtEl>
                                        <p:attrNameLst>
                                          <p:attrName>style.visibility</p:attrName>
                                        </p:attrNameLst>
                                      </p:cBhvr>
                                      <p:to>
                                        <p:strVal val="visible"/>
                                      </p:to>
                                    </p:set>
                                    <p:animEffect transition="in" filter="fade">
                                      <p:cBhvr>
                                        <p:cTn id="39" dur="1000"/>
                                        <p:tgtEl>
                                          <p:spTgt spid="6">
                                            <p:txEl>
                                              <p:pRg st="10" end="10"/>
                                            </p:txEl>
                                          </p:spTgt>
                                        </p:tgtEl>
                                      </p:cBhvr>
                                    </p:animEffect>
                                  </p:childTnLst>
                                </p:cTn>
                              </p:par>
                            </p:childTnLst>
                          </p:cTn>
                        </p:par>
                        <p:par>
                          <p:cTn id="40" fill="hold">
                            <p:stCondLst>
                              <p:cond delay="10000"/>
                            </p:stCondLst>
                            <p:childTnLst>
                              <p:par>
                                <p:cTn id="41" presetID="10"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57188" y="214313"/>
            <a:ext cx="7572398"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Strategic plans must be future focussed</a:t>
            </a:r>
            <a:endParaRPr lang="en-ZA" sz="2400" b="1" dirty="0">
              <a:solidFill>
                <a:schemeClr val="tx2"/>
              </a:solidFill>
              <a:latin typeface="Verdana" pitchFamily="34" charset="0"/>
            </a:endParaRPr>
          </a:p>
        </p:txBody>
      </p:sp>
      <p:sp>
        <p:nvSpPr>
          <p:cNvPr id="6" name="TextBox 5"/>
          <p:cNvSpPr txBox="1"/>
          <p:nvPr/>
        </p:nvSpPr>
        <p:spPr>
          <a:xfrm>
            <a:off x="571472" y="1714488"/>
            <a:ext cx="7929618" cy="1477328"/>
          </a:xfrm>
          <a:prstGeom prst="rect">
            <a:avLst/>
          </a:prstGeom>
          <a:noFill/>
        </p:spPr>
        <p:txBody>
          <a:bodyPr wrap="square" rtlCol="0">
            <a:spAutoFit/>
          </a:bodyPr>
          <a:lstStyle/>
          <a:p>
            <a:pPr marL="342900" indent="-342900">
              <a:buFont typeface="Arial" pitchFamily="34" charset="0"/>
              <a:buChar char="•"/>
            </a:pPr>
            <a:r>
              <a:rPr lang="en-US" dirty="0" smtClean="0">
                <a:solidFill>
                  <a:schemeClr val="tx2"/>
                </a:solidFill>
              </a:rPr>
              <a:t>Budget for the future</a:t>
            </a:r>
          </a:p>
          <a:p>
            <a:pPr marL="342900" indent="-342900">
              <a:buFont typeface="Arial" pitchFamily="34" charset="0"/>
              <a:buChar char="•"/>
            </a:pPr>
            <a:endParaRPr lang="en-ZA" dirty="0" smtClean="0">
              <a:solidFill>
                <a:schemeClr val="tx2"/>
              </a:solidFill>
            </a:endParaRPr>
          </a:p>
          <a:p>
            <a:pPr marL="342900" indent="-342900">
              <a:buFont typeface="Arial" pitchFamily="34" charset="0"/>
              <a:buChar char="•"/>
            </a:pPr>
            <a:r>
              <a:rPr lang="en-ZA" dirty="0" smtClean="0">
                <a:solidFill>
                  <a:schemeClr val="tx2"/>
                </a:solidFill>
              </a:rPr>
              <a:t>Projects are the mechanism whereby we bring about change</a:t>
            </a:r>
          </a:p>
          <a:p>
            <a:pPr marL="342900" indent="-342900">
              <a:buFont typeface="Arial" pitchFamily="34" charset="0"/>
              <a:buChar char="•"/>
            </a:pPr>
            <a:endParaRPr lang="en-ZA" dirty="0" smtClean="0">
              <a:solidFill>
                <a:schemeClr val="tx2"/>
              </a:solidFill>
            </a:endParaRPr>
          </a:p>
          <a:p>
            <a:pPr marL="342900" indent="-342900">
              <a:buFont typeface="Arial" pitchFamily="34" charset="0"/>
              <a:buChar char="•"/>
            </a:pPr>
            <a:r>
              <a:rPr lang="en-ZA" dirty="0" smtClean="0">
                <a:solidFill>
                  <a:schemeClr val="tx2"/>
                </a:solidFill>
              </a:rPr>
              <a:t>IT investments MUST be future focussed</a:t>
            </a:r>
            <a:endParaRPr lang="en-US" dirty="0">
              <a:solidFill>
                <a:srgbClr val="150C8E"/>
              </a:solidFill>
            </a:endParaRPr>
          </a:p>
        </p:txBody>
      </p:sp>
      <p:sp>
        <p:nvSpPr>
          <p:cNvPr id="11" name="TextBox 10"/>
          <p:cNvSpPr txBox="1"/>
          <p:nvPr/>
        </p:nvSpPr>
        <p:spPr>
          <a:xfrm>
            <a:off x="714348" y="5857892"/>
            <a:ext cx="7429552" cy="369332"/>
          </a:xfrm>
          <a:prstGeom prst="rect">
            <a:avLst/>
          </a:prstGeom>
          <a:noFill/>
        </p:spPr>
        <p:txBody>
          <a:bodyPr wrap="square" rtlCol="0">
            <a:spAutoFit/>
          </a:bodyPr>
          <a:lstStyle/>
          <a:p>
            <a:r>
              <a:rPr lang="en-ZA" b="1" dirty="0" smtClean="0">
                <a:solidFill>
                  <a:srgbClr val="2F4FD7"/>
                </a:solidFill>
              </a:rPr>
              <a:t>Is your governance future focussed?</a:t>
            </a:r>
            <a:endParaRPr lang="en-US" b="1" dirty="0">
              <a:solidFill>
                <a:srgbClr val="2F4FD7"/>
              </a:solidFill>
            </a:endParaRPr>
          </a:p>
        </p:txBody>
      </p:sp>
      <p:pic>
        <p:nvPicPr>
          <p:cNvPr id="7170" name="Picture 2"/>
          <p:cNvPicPr>
            <a:picLocks noChangeAspect="1" noChangeArrowheads="1"/>
          </p:cNvPicPr>
          <p:nvPr/>
        </p:nvPicPr>
        <p:blipFill>
          <a:blip r:embed="rId3" cstate="print"/>
          <a:srcRect/>
          <a:stretch>
            <a:fillRect/>
          </a:stretch>
        </p:blipFill>
        <p:spPr bwMode="auto">
          <a:xfrm>
            <a:off x="642910" y="3571876"/>
            <a:ext cx="7972425" cy="2238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2000"/>
                                        <p:tgtEl>
                                          <p:spTgt spid="717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2000"/>
                                        <p:tgtEl>
                                          <p:spTgt spid="6">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2000"/>
                                        <p:tgtEl>
                                          <p:spTgt spid="6">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2000"/>
                                        <p:tgtEl>
                                          <p:spTgt spid="6">
                                            <p:txEl>
                                              <p:pRg st="4" end="4"/>
                                            </p:txEl>
                                          </p:spTgt>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4143372" y="2000240"/>
            <a:ext cx="4667250" cy="1381125"/>
          </a:xfrm>
          <a:prstGeom prst="rect">
            <a:avLst/>
          </a:prstGeom>
          <a:noFill/>
          <a:ln w="9525">
            <a:noFill/>
            <a:miter lim="800000"/>
            <a:headEnd/>
            <a:tailEnd/>
          </a:ln>
        </p:spPr>
      </p:pic>
      <p:sp>
        <p:nvSpPr>
          <p:cNvPr id="5" name="Title 1"/>
          <p:cNvSpPr txBox="1">
            <a:spLocks/>
          </p:cNvSpPr>
          <p:nvPr/>
        </p:nvSpPr>
        <p:spPr bwMode="auto">
          <a:xfrm>
            <a:off x="357188" y="214313"/>
            <a:ext cx="7572398"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Analysis and design for “doable” plans</a:t>
            </a:r>
          </a:p>
          <a:p>
            <a:r>
              <a:rPr lang="en-ZA" sz="2400" b="1" dirty="0" smtClean="0">
                <a:solidFill>
                  <a:schemeClr val="tx2"/>
                </a:solidFill>
                <a:latin typeface="Verdana" pitchFamily="34" charset="0"/>
              </a:rPr>
              <a:t>How to determine the right things</a:t>
            </a:r>
            <a:endParaRPr lang="en-ZA" sz="2400" b="1" dirty="0">
              <a:solidFill>
                <a:schemeClr val="tx2"/>
              </a:solidFill>
              <a:latin typeface="Verdana" pitchFamily="34" charset="0"/>
            </a:endParaRPr>
          </a:p>
        </p:txBody>
      </p:sp>
      <p:sp>
        <p:nvSpPr>
          <p:cNvPr id="6" name="TextBox 5"/>
          <p:cNvSpPr txBox="1"/>
          <p:nvPr/>
        </p:nvSpPr>
        <p:spPr>
          <a:xfrm>
            <a:off x="571472" y="1714488"/>
            <a:ext cx="7929618" cy="4801314"/>
          </a:xfrm>
          <a:prstGeom prst="rect">
            <a:avLst/>
          </a:prstGeom>
          <a:noFill/>
        </p:spPr>
        <p:txBody>
          <a:bodyPr wrap="square" rtlCol="0">
            <a:spAutoFit/>
          </a:bodyPr>
          <a:lstStyle/>
          <a:p>
            <a:pPr marL="342900" indent="-342900">
              <a:buFont typeface="+mj-lt"/>
              <a:buAutoNum type="arabicPeriod"/>
            </a:pPr>
            <a:r>
              <a:rPr lang="en-US" dirty="0" smtClean="0">
                <a:solidFill>
                  <a:schemeClr val="tx2"/>
                </a:solidFill>
              </a:rPr>
              <a:t>Analysis of strategic environment, context, requirements, benefits, value, etc</a:t>
            </a:r>
          </a:p>
          <a:p>
            <a:pPr marL="342900" indent="-342900">
              <a:buFont typeface="+mj-lt"/>
              <a:buAutoNum type="arabicPeriod"/>
            </a:pPr>
            <a:endParaRPr lang="en-US" dirty="0" smtClean="0">
              <a:solidFill>
                <a:schemeClr val="tx2"/>
              </a:solidFill>
            </a:endParaRPr>
          </a:p>
          <a:p>
            <a:pPr marL="342900" indent="-342900">
              <a:buFont typeface="+mj-lt"/>
              <a:buAutoNum type="arabicPeriod"/>
            </a:pPr>
            <a:r>
              <a:rPr lang="en-US" dirty="0" smtClean="0">
                <a:solidFill>
                  <a:schemeClr val="tx2"/>
                </a:solidFill>
              </a:rPr>
              <a:t>Strategic gap analysis</a:t>
            </a:r>
          </a:p>
          <a:p>
            <a:pPr marL="342900" indent="-342900">
              <a:buFont typeface="+mj-lt"/>
              <a:buAutoNum type="arabicPeriod"/>
            </a:pPr>
            <a:endParaRPr lang="en-US" dirty="0" smtClean="0">
              <a:solidFill>
                <a:schemeClr val="tx2"/>
              </a:solidFill>
            </a:endParaRPr>
          </a:p>
          <a:p>
            <a:pPr marL="342900" indent="-342900">
              <a:buFont typeface="+mj-lt"/>
              <a:buAutoNum type="arabicPeriod"/>
            </a:pPr>
            <a:r>
              <a:rPr lang="en-US" dirty="0" smtClean="0">
                <a:solidFill>
                  <a:schemeClr val="tx2"/>
                </a:solidFill>
              </a:rPr>
              <a:t>Strategic design</a:t>
            </a:r>
          </a:p>
          <a:p>
            <a:pPr marL="342900" indent="-342900">
              <a:buFont typeface="+mj-lt"/>
              <a:buAutoNum type="arabicPeriod"/>
            </a:pPr>
            <a:endParaRPr lang="en-US" dirty="0" smtClean="0">
              <a:solidFill>
                <a:schemeClr val="tx2"/>
              </a:solidFill>
            </a:endParaRPr>
          </a:p>
          <a:p>
            <a:pPr marL="342900" indent="-342900">
              <a:buFont typeface="+mj-lt"/>
              <a:buAutoNum type="arabicPeriod"/>
            </a:pPr>
            <a:r>
              <a:rPr lang="en-US" dirty="0" smtClean="0">
                <a:solidFill>
                  <a:schemeClr val="tx2"/>
                </a:solidFill>
              </a:rPr>
              <a:t>Strategic governance framework</a:t>
            </a:r>
          </a:p>
          <a:p>
            <a:pPr marL="342900" indent="-342900">
              <a:buFont typeface="+mj-lt"/>
              <a:buAutoNum type="arabicPeriod"/>
            </a:pPr>
            <a:endParaRPr lang="en-US" dirty="0" smtClean="0">
              <a:solidFill>
                <a:schemeClr val="tx2"/>
              </a:solidFill>
            </a:endParaRPr>
          </a:p>
          <a:p>
            <a:pPr marL="342900" indent="-342900">
              <a:buFont typeface="+mj-lt"/>
              <a:buAutoNum type="arabicPeriod"/>
            </a:pPr>
            <a:r>
              <a:rPr lang="en-US" dirty="0" smtClean="0">
                <a:solidFill>
                  <a:schemeClr val="tx2"/>
                </a:solidFill>
              </a:rPr>
              <a:t>Strategic action plan</a:t>
            </a:r>
          </a:p>
          <a:p>
            <a:pPr marL="342900" indent="-342900">
              <a:buFont typeface="+mj-lt"/>
              <a:buAutoNum type="arabicPeriod"/>
            </a:pPr>
            <a:endParaRPr lang="en-US" dirty="0" smtClean="0">
              <a:solidFill>
                <a:schemeClr val="tx2"/>
              </a:solidFill>
            </a:endParaRPr>
          </a:p>
          <a:p>
            <a:pPr marL="342900" indent="-342900">
              <a:buFont typeface="+mj-lt"/>
              <a:buAutoNum type="arabicPeriod"/>
            </a:pPr>
            <a:r>
              <a:rPr lang="en-US" dirty="0" smtClean="0">
                <a:solidFill>
                  <a:schemeClr val="tx2"/>
                </a:solidFill>
              </a:rPr>
              <a:t>Strategic project management</a:t>
            </a:r>
          </a:p>
          <a:p>
            <a:pPr marL="342900" indent="-342900">
              <a:buFont typeface="+mj-lt"/>
              <a:buAutoNum type="arabicPeriod"/>
            </a:pPr>
            <a:endParaRPr lang="en-US" dirty="0" smtClean="0">
              <a:solidFill>
                <a:schemeClr val="tx2"/>
              </a:solidFill>
            </a:endParaRPr>
          </a:p>
          <a:p>
            <a:pPr marL="342900" indent="-342900">
              <a:buFont typeface="+mj-lt"/>
              <a:buAutoNum type="arabicPeriod"/>
            </a:pPr>
            <a:r>
              <a:rPr lang="en-US" dirty="0" smtClean="0">
                <a:solidFill>
                  <a:schemeClr val="tx2"/>
                </a:solidFill>
              </a:rPr>
              <a:t>Strategic plan business outcome auditing, monitoring, performance measurement and incentives</a:t>
            </a:r>
          </a:p>
          <a:p>
            <a:pPr marL="342900" indent="-342900">
              <a:buFont typeface="+mj-lt"/>
              <a:buAutoNum type="arabicPeriod"/>
            </a:pPr>
            <a:endParaRPr lang="en-US" dirty="0" smtClean="0">
              <a:solidFill>
                <a:schemeClr val="tx2"/>
              </a:solidFill>
            </a:endParaRPr>
          </a:p>
          <a:p>
            <a:pPr marL="342900" indent="-342900">
              <a:buFont typeface="+mj-lt"/>
              <a:buAutoNum type="arabicPeriod"/>
            </a:pPr>
            <a:r>
              <a:rPr lang="en-US" dirty="0" smtClean="0">
                <a:solidFill>
                  <a:schemeClr val="tx2"/>
                </a:solidFill>
              </a:rPr>
              <a:t>Continuous strategic improvement</a:t>
            </a:r>
            <a:endParaRPr lang="en-US" dirty="0">
              <a:solidFill>
                <a:srgbClr val="150C8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2000"/>
                                        <p:tgtEl>
                                          <p:spTgt spid="819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2000"/>
                                        <p:tgtEl>
                                          <p:spTgt spid="6">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2000"/>
                                        <p:tgtEl>
                                          <p:spTgt spid="6">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2000"/>
                                        <p:tgtEl>
                                          <p:spTgt spid="6">
                                            <p:txEl>
                                              <p:pRg st="4" end="4"/>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animEffect transition="in" filter="fade">
                                      <p:cBhvr>
                                        <p:cTn id="23" dur="2000"/>
                                        <p:tgtEl>
                                          <p:spTgt spid="6">
                                            <p:txEl>
                                              <p:pRg st="6" end="6"/>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animEffect transition="in" filter="fade">
                                      <p:cBhvr>
                                        <p:cTn id="27" dur="2000"/>
                                        <p:tgtEl>
                                          <p:spTgt spid="6">
                                            <p:txEl>
                                              <p:pRg st="8" end="8"/>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animEffect transition="in" filter="fade">
                                      <p:cBhvr>
                                        <p:cTn id="31" dur="2000"/>
                                        <p:tgtEl>
                                          <p:spTgt spid="6">
                                            <p:txEl>
                                              <p:pRg st="10" end="10"/>
                                            </p:txEl>
                                          </p:spTgt>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6">
                                            <p:txEl>
                                              <p:pRg st="12" end="12"/>
                                            </p:txEl>
                                          </p:spTgt>
                                        </p:tgtEl>
                                        <p:attrNameLst>
                                          <p:attrName>style.visibility</p:attrName>
                                        </p:attrNameLst>
                                      </p:cBhvr>
                                      <p:to>
                                        <p:strVal val="visible"/>
                                      </p:to>
                                    </p:set>
                                    <p:animEffect transition="in" filter="fade">
                                      <p:cBhvr>
                                        <p:cTn id="35" dur="2000"/>
                                        <p:tgtEl>
                                          <p:spTgt spid="6">
                                            <p:txEl>
                                              <p:pRg st="12" end="12"/>
                                            </p:txEl>
                                          </p:spTgt>
                                        </p:tgtEl>
                                      </p:cBhvr>
                                    </p:animEffect>
                                  </p:childTnLst>
                                </p:cTn>
                              </p:par>
                            </p:childTnLst>
                          </p:cTn>
                        </p:par>
                        <p:par>
                          <p:cTn id="36" fill="hold">
                            <p:stCondLst>
                              <p:cond delay="16000"/>
                            </p:stCondLst>
                            <p:childTnLst>
                              <p:par>
                                <p:cTn id="37" presetID="10" presetClass="entr" presetSubtype="0" fill="hold" nodeType="afterEffect">
                                  <p:stCondLst>
                                    <p:cond delay="0"/>
                                  </p:stCondLst>
                                  <p:childTnLst>
                                    <p:set>
                                      <p:cBhvr>
                                        <p:cTn id="38" dur="1" fill="hold">
                                          <p:stCondLst>
                                            <p:cond delay="0"/>
                                          </p:stCondLst>
                                        </p:cTn>
                                        <p:tgtEl>
                                          <p:spTgt spid="6">
                                            <p:txEl>
                                              <p:pRg st="14" end="14"/>
                                            </p:txEl>
                                          </p:spTgt>
                                        </p:tgtEl>
                                        <p:attrNameLst>
                                          <p:attrName>style.visibility</p:attrName>
                                        </p:attrNameLst>
                                      </p:cBhvr>
                                      <p:to>
                                        <p:strVal val="visible"/>
                                      </p:to>
                                    </p:set>
                                    <p:animEffect transition="in" filter="fade">
                                      <p:cBhvr>
                                        <p:cTn id="39" dur="2000"/>
                                        <p:tgtEl>
                                          <p:spTgt spid="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57188" y="214313"/>
            <a:ext cx="7572398"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Analysis</a:t>
            </a:r>
          </a:p>
          <a:p>
            <a:r>
              <a:rPr lang="en-ZA" sz="2400" b="1" dirty="0" smtClean="0">
                <a:solidFill>
                  <a:schemeClr val="tx2"/>
                </a:solidFill>
                <a:latin typeface="Verdana" pitchFamily="34" charset="0"/>
              </a:rPr>
              <a:t>determine the right and wrong things</a:t>
            </a:r>
            <a:endParaRPr lang="en-ZA" sz="2400" b="1" dirty="0">
              <a:solidFill>
                <a:schemeClr val="tx2"/>
              </a:solidFill>
              <a:latin typeface="Verdana" pitchFamily="34" charset="0"/>
            </a:endParaRPr>
          </a:p>
        </p:txBody>
      </p:sp>
      <p:sp>
        <p:nvSpPr>
          <p:cNvPr id="6" name="TextBox 5"/>
          <p:cNvSpPr txBox="1"/>
          <p:nvPr/>
        </p:nvSpPr>
        <p:spPr>
          <a:xfrm>
            <a:off x="571472" y="1714488"/>
            <a:ext cx="2928958" cy="4801314"/>
          </a:xfrm>
          <a:prstGeom prst="rect">
            <a:avLst/>
          </a:prstGeom>
          <a:noFill/>
        </p:spPr>
        <p:txBody>
          <a:bodyPr wrap="square" rtlCol="0">
            <a:spAutoFit/>
          </a:bodyPr>
          <a:lstStyle/>
          <a:p>
            <a:pPr marL="342900" indent="-342900">
              <a:buFont typeface="Arial" pitchFamily="34" charset="0"/>
              <a:buChar char="•"/>
            </a:pPr>
            <a:r>
              <a:rPr lang="en-US" dirty="0" smtClean="0">
                <a:solidFill>
                  <a:schemeClr val="tx2"/>
                </a:solidFill>
              </a:rPr>
              <a:t>All factors that impact significantly on the business</a:t>
            </a:r>
          </a:p>
          <a:p>
            <a:pPr marL="342900" indent="-342900">
              <a:buFont typeface="Arial" pitchFamily="34" charset="0"/>
              <a:buChar char="•"/>
            </a:pPr>
            <a:endParaRPr lang="en-US" dirty="0" smtClean="0">
              <a:solidFill>
                <a:schemeClr val="tx2"/>
              </a:solidFill>
            </a:endParaRPr>
          </a:p>
          <a:p>
            <a:pPr marL="342900" indent="-342900">
              <a:buFont typeface="Arial" pitchFamily="34" charset="0"/>
              <a:buChar char="•"/>
            </a:pPr>
            <a:r>
              <a:rPr lang="en-US" dirty="0" smtClean="0">
                <a:solidFill>
                  <a:schemeClr val="tx2"/>
                </a:solidFill>
              </a:rPr>
              <a:t>The critical factors = the right factors = the strategic factors</a:t>
            </a:r>
          </a:p>
          <a:p>
            <a:pPr marL="342900" indent="-342900">
              <a:buFont typeface="Arial" pitchFamily="34" charset="0"/>
              <a:buChar char="•"/>
            </a:pPr>
            <a:endParaRPr lang="en-US" dirty="0" smtClean="0">
              <a:solidFill>
                <a:schemeClr val="tx2"/>
              </a:solidFill>
            </a:endParaRPr>
          </a:p>
          <a:p>
            <a:pPr marL="342900" indent="-342900">
              <a:buFont typeface="Arial" pitchFamily="34" charset="0"/>
              <a:buChar char="•"/>
            </a:pPr>
            <a:r>
              <a:rPr lang="en-US" dirty="0" err="1" smtClean="0">
                <a:solidFill>
                  <a:schemeClr val="tx2"/>
                </a:solidFill>
              </a:rPr>
              <a:t>Prioritised</a:t>
            </a:r>
            <a:r>
              <a:rPr lang="en-US" dirty="0" smtClean="0">
                <a:solidFill>
                  <a:schemeClr val="tx2"/>
                </a:solidFill>
              </a:rPr>
              <a:t> and quantified to support decision making</a:t>
            </a:r>
          </a:p>
          <a:p>
            <a:pPr marL="342900" indent="-342900">
              <a:buFont typeface="Arial" pitchFamily="34" charset="0"/>
              <a:buChar char="•"/>
            </a:pPr>
            <a:endParaRPr lang="en-US" dirty="0" smtClean="0">
              <a:solidFill>
                <a:schemeClr val="tx2"/>
              </a:solidFill>
            </a:endParaRPr>
          </a:p>
          <a:p>
            <a:pPr marL="342900" indent="-342900">
              <a:buFont typeface="Arial" pitchFamily="34" charset="0"/>
              <a:buChar char="•"/>
            </a:pPr>
            <a:r>
              <a:rPr lang="en-US" dirty="0" smtClean="0">
                <a:solidFill>
                  <a:schemeClr val="tx2"/>
                </a:solidFill>
              </a:rPr>
              <a:t>Ask the "right questions" in order to obtain the "right" answers</a:t>
            </a:r>
            <a:endParaRPr lang="en-US" dirty="0">
              <a:solidFill>
                <a:srgbClr val="150C8E"/>
              </a:solidFill>
            </a:endParaRPr>
          </a:p>
        </p:txBody>
      </p:sp>
      <p:pic>
        <p:nvPicPr>
          <p:cNvPr id="9218" name="Picture 2"/>
          <p:cNvPicPr>
            <a:picLocks noChangeAspect="1" noChangeArrowheads="1"/>
          </p:cNvPicPr>
          <p:nvPr/>
        </p:nvPicPr>
        <p:blipFill>
          <a:blip r:embed="rId3" cstate="print"/>
          <a:srcRect/>
          <a:stretch>
            <a:fillRect/>
          </a:stretch>
        </p:blipFill>
        <p:spPr bwMode="auto">
          <a:xfrm>
            <a:off x="3643306" y="2500306"/>
            <a:ext cx="4667250" cy="3057525"/>
          </a:xfrm>
          <a:prstGeom prst="rect">
            <a:avLst/>
          </a:prstGeom>
          <a:noFill/>
          <a:ln w="9525">
            <a:noFill/>
            <a:miter lim="800000"/>
            <a:headEnd/>
            <a:tailEnd/>
          </a:ln>
        </p:spPr>
      </p:pic>
      <p:sp>
        <p:nvSpPr>
          <p:cNvPr id="7" name="TextBox 6"/>
          <p:cNvSpPr txBox="1"/>
          <p:nvPr/>
        </p:nvSpPr>
        <p:spPr>
          <a:xfrm>
            <a:off x="4000496" y="1928802"/>
            <a:ext cx="2428892" cy="646331"/>
          </a:xfrm>
          <a:prstGeom prst="rect">
            <a:avLst/>
          </a:prstGeom>
          <a:noFill/>
        </p:spPr>
        <p:txBody>
          <a:bodyPr wrap="square" rtlCol="0">
            <a:spAutoFit/>
          </a:bodyPr>
          <a:lstStyle/>
          <a:p>
            <a:r>
              <a:rPr lang="en-ZA" b="1" dirty="0" smtClean="0">
                <a:solidFill>
                  <a:srgbClr val="2F4FD7"/>
                </a:solidFill>
              </a:rPr>
              <a:t>Enhance / create right things</a:t>
            </a:r>
            <a:endParaRPr lang="en-US" b="1" dirty="0">
              <a:solidFill>
                <a:srgbClr val="2F4FD7"/>
              </a:solidFill>
            </a:endParaRPr>
          </a:p>
        </p:txBody>
      </p:sp>
      <p:sp>
        <p:nvSpPr>
          <p:cNvPr id="8" name="TextBox 7"/>
          <p:cNvSpPr txBox="1"/>
          <p:nvPr/>
        </p:nvSpPr>
        <p:spPr>
          <a:xfrm>
            <a:off x="4000496" y="5425875"/>
            <a:ext cx="3143272" cy="646331"/>
          </a:xfrm>
          <a:prstGeom prst="rect">
            <a:avLst/>
          </a:prstGeom>
          <a:noFill/>
        </p:spPr>
        <p:txBody>
          <a:bodyPr wrap="square" rtlCol="0">
            <a:spAutoFit/>
          </a:bodyPr>
          <a:lstStyle/>
          <a:p>
            <a:r>
              <a:rPr lang="en-ZA" b="1" dirty="0" smtClean="0">
                <a:solidFill>
                  <a:srgbClr val="2F4FD7"/>
                </a:solidFill>
              </a:rPr>
              <a:t>Reduce / eliminate wrong things</a:t>
            </a:r>
            <a:endParaRPr lang="en-US" b="1" dirty="0">
              <a:solidFill>
                <a:srgbClr val="2F4FD7"/>
              </a:solidFill>
            </a:endParaRPr>
          </a:p>
        </p:txBody>
      </p:sp>
      <p:sp>
        <p:nvSpPr>
          <p:cNvPr id="10" name="TextBox 9"/>
          <p:cNvSpPr txBox="1"/>
          <p:nvPr/>
        </p:nvSpPr>
        <p:spPr>
          <a:xfrm>
            <a:off x="8143900" y="2392442"/>
            <a:ext cx="642942" cy="1107996"/>
          </a:xfrm>
          <a:prstGeom prst="rect">
            <a:avLst/>
          </a:prstGeom>
          <a:noFill/>
        </p:spPr>
        <p:txBody>
          <a:bodyPr wrap="square" rtlCol="0">
            <a:spAutoFit/>
          </a:bodyPr>
          <a:lstStyle/>
          <a:p>
            <a:r>
              <a:rPr lang="en-ZA" sz="6600" dirty="0" smtClean="0"/>
              <a:t>}</a:t>
            </a:r>
            <a:endParaRPr lang="en-US" sz="6600" dirty="0"/>
          </a:p>
        </p:txBody>
      </p:sp>
      <p:sp>
        <p:nvSpPr>
          <p:cNvPr id="11" name="TextBox 10"/>
          <p:cNvSpPr txBox="1"/>
          <p:nvPr/>
        </p:nvSpPr>
        <p:spPr>
          <a:xfrm>
            <a:off x="8143900" y="4392706"/>
            <a:ext cx="642942" cy="1107996"/>
          </a:xfrm>
          <a:prstGeom prst="rect">
            <a:avLst/>
          </a:prstGeom>
          <a:noFill/>
        </p:spPr>
        <p:txBody>
          <a:bodyPr wrap="square" rtlCol="0">
            <a:spAutoFit/>
          </a:bodyPr>
          <a:lstStyle/>
          <a:p>
            <a:r>
              <a:rPr lang="en-ZA" sz="6600" dirty="0" smtClean="0"/>
              <a:t>}</a:t>
            </a:r>
            <a:endParaRPr lang="en-US" sz="6600" dirty="0"/>
          </a:p>
        </p:txBody>
      </p:sp>
      <p:sp>
        <p:nvSpPr>
          <p:cNvPr id="12" name="TextBox 11"/>
          <p:cNvSpPr txBox="1"/>
          <p:nvPr/>
        </p:nvSpPr>
        <p:spPr>
          <a:xfrm>
            <a:off x="8643950" y="2857496"/>
            <a:ext cx="1000100" cy="307777"/>
          </a:xfrm>
          <a:prstGeom prst="rect">
            <a:avLst/>
          </a:prstGeom>
          <a:noFill/>
        </p:spPr>
        <p:txBody>
          <a:bodyPr wrap="square" rtlCol="0">
            <a:spAutoFit/>
          </a:bodyPr>
          <a:lstStyle/>
          <a:p>
            <a:r>
              <a:rPr lang="en-ZA" sz="1400" dirty="0" smtClean="0"/>
              <a:t>Gap</a:t>
            </a:r>
            <a:endParaRPr lang="en-US" sz="1400" dirty="0"/>
          </a:p>
        </p:txBody>
      </p:sp>
      <p:sp>
        <p:nvSpPr>
          <p:cNvPr id="13" name="TextBox 12"/>
          <p:cNvSpPr txBox="1"/>
          <p:nvPr/>
        </p:nvSpPr>
        <p:spPr>
          <a:xfrm>
            <a:off x="8643966" y="4857760"/>
            <a:ext cx="1000100" cy="307777"/>
          </a:xfrm>
          <a:prstGeom prst="rect">
            <a:avLst/>
          </a:prstGeom>
          <a:noFill/>
        </p:spPr>
        <p:txBody>
          <a:bodyPr wrap="square" rtlCol="0">
            <a:spAutoFit/>
          </a:bodyPr>
          <a:lstStyle/>
          <a:p>
            <a:r>
              <a:rPr lang="en-ZA" sz="1400" dirty="0" smtClean="0"/>
              <a:t>Gap</a:t>
            </a:r>
            <a:endParaRPr lang="en-US" sz="1400" dirty="0"/>
          </a:p>
        </p:txBody>
      </p:sp>
      <p:grpSp>
        <p:nvGrpSpPr>
          <p:cNvPr id="14" name="Group 13"/>
          <p:cNvGrpSpPr/>
          <p:nvPr/>
        </p:nvGrpSpPr>
        <p:grpSpPr>
          <a:xfrm>
            <a:off x="7215206" y="1500174"/>
            <a:ext cx="1571608" cy="858829"/>
            <a:chOff x="1714500" y="1785938"/>
            <a:chExt cx="6929438" cy="3787775"/>
          </a:xfrm>
        </p:grpSpPr>
        <p:sp>
          <p:nvSpPr>
            <p:cNvPr id="15" name="Rectangle 4"/>
            <p:cNvSpPr>
              <a:spLocks noChangeArrowheads="1"/>
            </p:cNvSpPr>
            <p:nvPr/>
          </p:nvSpPr>
          <p:spPr bwMode="auto">
            <a:xfrm>
              <a:off x="1714500" y="1785938"/>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16" name="Straight Connector 6"/>
            <p:cNvCxnSpPr>
              <a:cxnSpLocks noChangeShapeType="1"/>
              <a:stCxn id="15" idx="0"/>
              <a:endCxn id="15" idx="2"/>
            </p:cNvCxnSpPr>
            <p:nvPr/>
          </p:nvCxnSpPr>
          <p:spPr bwMode="auto">
            <a:xfrm rot="16200000" flipH="1">
              <a:off x="3285331" y="3679032"/>
              <a:ext cx="3787775" cy="1588"/>
            </a:xfrm>
            <a:prstGeom prst="line">
              <a:avLst/>
            </a:prstGeom>
            <a:noFill/>
            <a:ln w="19050" algn="ctr">
              <a:solidFill>
                <a:schemeClr val="tx1"/>
              </a:solidFill>
              <a:round/>
              <a:headEnd/>
              <a:tailEnd/>
            </a:ln>
          </p:spPr>
        </p:cxnSp>
        <p:cxnSp>
          <p:nvCxnSpPr>
            <p:cNvPr id="17" name="Straight Connector 8"/>
            <p:cNvCxnSpPr>
              <a:cxnSpLocks noChangeShapeType="1"/>
              <a:stCxn id="15" idx="1"/>
              <a:endCxn id="15" idx="3"/>
            </p:cNvCxnSpPr>
            <p:nvPr/>
          </p:nvCxnSpPr>
          <p:spPr bwMode="auto">
            <a:xfrm rot="10800000" flipH="1">
              <a:off x="1714500" y="3679825"/>
              <a:ext cx="6929438" cy="1588"/>
            </a:xfrm>
            <a:prstGeom prst="line">
              <a:avLst/>
            </a:prstGeom>
            <a:noFill/>
            <a:ln w="19050" algn="ctr">
              <a:solidFill>
                <a:schemeClr val="tx1"/>
              </a:solidFill>
              <a:round/>
              <a:headEnd/>
              <a:tailEnd/>
            </a:ln>
          </p:spPr>
        </p:cxnSp>
        <p:pic>
          <p:nvPicPr>
            <p:cNvPr id="18" name="Picture 2"/>
            <p:cNvPicPr>
              <a:picLocks noChangeAspect="1" noChangeArrowheads="1"/>
            </p:cNvPicPr>
            <p:nvPr/>
          </p:nvPicPr>
          <p:blipFill>
            <a:blip r:embed="rId4" cstate="print"/>
            <a:srcRect/>
            <a:stretch>
              <a:fillRect/>
            </a:stretch>
          </p:blipFill>
          <p:spPr bwMode="auto">
            <a:xfrm>
              <a:off x="5167313" y="1800225"/>
              <a:ext cx="3476625" cy="1843088"/>
            </a:xfrm>
            <a:prstGeom prst="rect">
              <a:avLst/>
            </a:prstGeom>
            <a:noFill/>
            <a:ln w="9525">
              <a:noFill/>
              <a:miter lim="800000"/>
              <a:headEnd/>
              <a:tailEnd/>
            </a:ln>
          </p:spPr>
        </p:pic>
        <p:sp>
          <p:nvSpPr>
            <p:cNvPr id="19" name="TextBox 10"/>
            <p:cNvSpPr txBox="1">
              <a:spLocks noChangeArrowheads="1"/>
            </p:cNvSpPr>
            <p:nvPr/>
          </p:nvSpPr>
          <p:spPr bwMode="auto">
            <a:xfrm>
              <a:off x="5809241" y="1785938"/>
              <a:ext cx="2691819" cy="950193"/>
            </a:xfrm>
            <a:prstGeom prst="rect">
              <a:avLst/>
            </a:prstGeom>
            <a:noFill/>
            <a:ln w="9525">
              <a:noFill/>
              <a:miter lim="800000"/>
              <a:headEnd/>
              <a:tailEnd/>
            </a:ln>
          </p:spPr>
          <p:txBody>
            <a:bodyPr wrap="square">
              <a:spAutoFit/>
            </a:bodyPr>
            <a:lstStyle/>
            <a:p>
              <a:pPr algn="r"/>
              <a:r>
                <a:rPr lang="en-US" sz="800" dirty="0"/>
                <a:t>Thrive</a:t>
              </a:r>
            </a:p>
          </p:txBody>
        </p:sp>
      </p:grpSp>
      <p:grpSp>
        <p:nvGrpSpPr>
          <p:cNvPr id="20" name="Group 19"/>
          <p:cNvGrpSpPr/>
          <p:nvPr/>
        </p:nvGrpSpPr>
        <p:grpSpPr>
          <a:xfrm>
            <a:off x="7215206" y="5715017"/>
            <a:ext cx="1571608" cy="857255"/>
            <a:chOff x="1714500" y="1785938"/>
            <a:chExt cx="6929438" cy="3787775"/>
          </a:xfrm>
        </p:grpSpPr>
        <p:sp>
          <p:nvSpPr>
            <p:cNvPr id="21" name="Rectangle 4"/>
            <p:cNvSpPr>
              <a:spLocks noChangeArrowheads="1"/>
            </p:cNvSpPr>
            <p:nvPr/>
          </p:nvSpPr>
          <p:spPr bwMode="auto">
            <a:xfrm>
              <a:off x="1714500" y="1785938"/>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22" name="Straight Connector 6"/>
            <p:cNvCxnSpPr>
              <a:cxnSpLocks noChangeShapeType="1"/>
              <a:stCxn id="21" idx="0"/>
              <a:endCxn id="21" idx="2"/>
            </p:cNvCxnSpPr>
            <p:nvPr/>
          </p:nvCxnSpPr>
          <p:spPr bwMode="auto">
            <a:xfrm rot="16200000" flipH="1">
              <a:off x="3285331" y="3679032"/>
              <a:ext cx="3787775" cy="1588"/>
            </a:xfrm>
            <a:prstGeom prst="line">
              <a:avLst/>
            </a:prstGeom>
            <a:noFill/>
            <a:ln w="19050" algn="ctr">
              <a:solidFill>
                <a:schemeClr val="tx1"/>
              </a:solidFill>
              <a:round/>
              <a:headEnd/>
              <a:tailEnd/>
            </a:ln>
          </p:spPr>
        </p:cxnSp>
        <p:cxnSp>
          <p:nvCxnSpPr>
            <p:cNvPr id="23" name="Straight Connector 8"/>
            <p:cNvCxnSpPr>
              <a:cxnSpLocks noChangeShapeType="1"/>
              <a:stCxn id="21" idx="1"/>
              <a:endCxn id="21" idx="3"/>
            </p:cNvCxnSpPr>
            <p:nvPr/>
          </p:nvCxnSpPr>
          <p:spPr bwMode="auto">
            <a:xfrm rot="10800000" flipH="1">
              <a:off x="1714500" y="3679825"/>
              <a:ext cx="6929438" cy="1588"/>
            </a:xfrm>
            <a:prstGeom prst="line">
              <a:avLst/>
            </a:prstGeom>
            <a:noFill/>
            <a:ln w="19050" algn="ctr">
              <a:solidFill>
                <a:schemeClr val="tx1"/>
              </a:solidFill>
              <a:round/>
              <a:headEnd/>
              <a:tailEnd/>
            </a:ln>
          </p:spPr>
        </p:cxnSp>
        <p:pic>
          <p:nvPicPr>
            <p:cNvPr id="24" name="Picture 2"/>
            <p:cNvPicPr>
              <a:picLocks noChangeAspect="1" noChangeArrowheads="1"/>
            </p:cNvPicPr>
            <p:nvPr/>
          </p:nvPicPr>
          <p:blipFill>
            <a:blip r:embed="rId5" cstate="print"/>
            <a:srcRect/>
            <a:stretch>
              <a:fillRect/>
            </a:stretch>
          </p:blipFill>
          <p:spPr bwMode="auto">
            <a:xfrm>
              <a:off x="2571750" y="2857500"/>
              <a:ext cx="1552575" cy="1628775"/>
            </a:xfrm>
            <a:prstGeom prst="rect">
              <a:avLst/>
            </a:prstGeom>
            <a:noFill/>
            <a:ln w="9525">
              <a:noFill/>
              <a:miter lim="800000"/>
              <a:headEnd/>
              <a:tailEnd/>
            </a:ln>
          </p:spPr>
        </p:pic>
        <p:sp>
          <p:nvSpPr>
            <p:cNvPr id="25" name="TextBox 13"/>
            <p:cNvSpPr txBox="1">
              <a:spLocks noChangeArrowheads="1"/>
            </p:cNvSpPr>
            <p:nvPr/>
          </p:nvSpPr>
          <p:spPr bwMode="auto">
            <a:xfrm>
              <a:off x="2580694" y="3406721"/>
              <a:ext cx="1732388" cy="814664"/>
            </a:xfrm>
            <a:prstGeom prst="rect">
              <a:avLst/>
            </a:prstGeom>
            <a:noFill/>
            <a:ln w="9525">
              <a:noFill/>
              <a:miter lim="800000"/>
              <a:headEnd/>
              <a:tailEnd/>
            </a:ln>
          </p:spPr>
          <p:txBody>
            <a:bodyPr wrap="square">
              <a:spAutoFit/>
            </a:bodyPr>
            <a:lstStyle/>
            <a:p>
              <a:pPr algn="ctr"/>
              <a:r>
                <a:rPr lang="en-US" sz="800" dirty="0"/>
                <a:t>Die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2000"/>
                                        <p:tgtEl>
                                          <p:spTgt spid="921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000"/>
                                        <p:tgtEl>
                                          <p:spTgt spid="14"/>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000"/>
                                        <p:tgtEl>
                                          <p:spTgt spid="20"/>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0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000"/>
                                        <p:tgtEl>
                                          <p:spTgt spid="13"/>
                                        </p:tgtEl>
                                      </p:cBhvr>
                                    </p:animEffect>
                                  </p:childTnLst>
                                </p:cTn>
                              </p:par>
                            </p:childTnLst>
                          </p:cTn>
                        </p:par>
                        <p:par>
                          <p:cTn id="37" fill="hold">
                            <p:stCondLst>
                              <p:cond delay="12000"/>
                            </p:stCondLst>
                            <p:childTnLst>
                              <p:par>
                                <p:cTn id="38" presetID="10" presetClass="entr" presetSubtype="0" fill="hold" nodeType="after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Effect transition="in" filter="fade">
                                      <p:cBhvr>
                                        <p:cTn id="40" dur="2000"/>
                                        <p:tgtEl>
                                          <p:spTgt spid="6">
                                            <p:txEl>
                                              <p:pRg st="0" end="0"/>
                                            </p:txEl>
                                          </p:spTgt>
                                        </p:tgtEl>
                                      </p:cBhvr>
                                    </p:animEffect>
                                  </p:childTnLst>
                                </p:cTn>
                              </p:par>
                            </p:childTnLst>
                          </p:cTn>
                        </p:par>
                        <p:par>
                          <p:cTn id="41" fill="hold">
                            <p:stCondLst>
                              <p:cond delay="14000"/>
                            </p:stCondLst>
                            <p:childTnLst>
                              <p:par>
                                <p:cTn id="42" presetID="10" presetClass="entr" presetSubtype="0" fill="hold" nodeType="afterEffect">
                                  <p:stCondLst>
                                    <p:cond delay="0"/>
                                  </p:stCondLst>
                                  <p:childTnLst>
                                    <p:set>
                                      <p:cBhvr>
                                        <p:cTn id="43" dur="1" fill="hold">
                                          <p:stCondLst>
                                            <p:cond delay="0"/>
                                          </p:stCondLst>
                                        </p:cTn>
                                        <p:tgtEl>
                                          <p:spTgt spid="6">
                                            <p:txEl>
                                              <p:pRg st="2" end="2"/>
                                            </p:txEl>
                                          </p:spTgt>
                                        </p:tgtEl>
                                        <p:attrNameLst>
                                          <p:attrName>style.visibility</p:attrName>
                                        </p:attrNameLst>
                                      </p:cBhvr>
                                      <p:to>
                                        <p:strVal val="visible"/>
                                      </p:to>
                                    </p:set>
                                    <p:animEffect transition="in" filter="fade">
                                      <p:cBhvr>
                                        <p:cTn id="44" dur="1000"/>
                                        <p:tgtEl>
                                          <p:spTgt spid="6">
                                            <p:txEl>
                                              <p:pRg st="2" end="2"/>
                                            </p:txEl>
                                          </p:spTgt>
                                        </p:tgtEl>
                                      </p:cBhvr>
                                    </p:animEffect>
                                  </p:childTnLst>
                                </p:cTn>
                              </p:par>
                            </p:childTnLst>
                          </p:cTn>
                        </p:par>
                        <p:par>
                          <p:cTn id="45" fill="hold">
                            <p:stCondLst>
                              <p:cond delay="15000"/>
                            </p:stCondLst>
                            <p:childTnLst>
                              <p:par>
                                <p:cTn id="46" presetID="10" presetClass="entr" presetSubtype="0" fill="hold" nodeType="afterEffect">
                                  <p:stCondLst>
                                    <p:cond delay="0"/>
                                  </p:stCondLst>
                                  <p:childTnLst>
                                    <p:set>
                                      <p:cBhvr>
                                        <p:cTn id="47" dur="1" fill="hold">
                                          <p:stCondLst>
                                            <p:cond delay="0"/>
                                          </p:stCondLst>
                                        </p:cTn>
                                        <p:tgtEl>
                                          <p:spTgt spid="6">
                                            <p:txEl>
                                              <p:pRg st="4" end="4"/>
                                            </p:txEl>
                                          </p:spTgt>
                                        </p:tgtEl>
                                        <p:attrNameLst>
                                          <p:attrName>style.visibility</p:attrName>
                                        </p:attrNameLst>
                                      </p:cBhvr>
                                      <p:to>
                                        <p:strVal val="visible"/>
                                      </p:to>
                                    </p:set>
                                    <p:animEffect transition="in" filter="fade">
                                      <p:cBhvr>
                                        <p:cTn id="48" dur="1000"/>
                                        <p:tgtEl>
                                          <p:spTgt spid="6">
                                            <p:txEl>
                                              <p:pRg st="4" end="4"/>
                                            </p:txEl>
                                          </p:spTgt>
                                        </p:tgtEl>
                                      </p:cBhvr>
                                    </p:animEffect>
                                  </p:childTnLst>
                                </p:cTn>
                              </p:par>
                            </p:childTnLst>
                          </p:cTn>
                        </p:par>
                        <p:par>
                          <p:cTn id="49" fill="hold">
                            <p:stCondLst>
                              <p:cond delay="16000"/>
                            </p:stCondLst>
                            <p:childTnLst>
                              <p:par>
                                <p:cTn id="50" presetID="10" presetClass="entr" presetSubtype="0" fill="hold" nodeType="afterEffect">
                                  <p:stCondLst>
                                    <p:cond delay="0"/>
                                  </p:stCondLst>
                                  <p:childTnLst>
                                    <p:set>
                                      <p:cBhvr>
                                        <p:cTn id="51" dur="1" fill="hold">
                                          <p:stCondLst>
                                            <p:cond delay="0"/>
                                          </p:stCondLst>
                                        </p:cTn>
                                        <p:tgtEl>
                                          <p:spTgt spid="6">
                                            <p:txEl>
                                              <p:pRg st="6" end="6"/>
                                            </p:txEl>
                                          </p:spTgt>
                                        </p:tgtEl>
                                        <p:attrNameLst>
                                          <p:attrName>style.visibility</p:attrName>
                                        </p:attrNameLst>
                                      </p:cBhvr>
                                      <p:to>
                                        <p:strVal val="visible"/>
                                      </p:to>
                                    </p:set>
                                    <p:animEffect transition="in" filter="fade">
                                      <p:cBhvr>
                                        <p:cTn id="52" dur="1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3" cstate="print"/>
          <a:srcRect/>
          <a:stretch>
            <a:fillRect/>
          </a:stretch>
        </p:blipFill>
        <p:spPr bwMode="auto">
          <a:xfrm>
            <a:off x="142844" y="1443060"/>
            <a:ext cx="8791575" cy="5200650"/>
          </a:xfrm>
          <a:prstGeom prst="rect">
            <a:avLst/>
          </a:prstGeom>
          <a:noFill/>
          <a:ln w="9525">
            <a:noFill/>
            <a:miter lim="800000"/>
            <a:headEnd/>
            <a:tailEnd/>
          </a:ln>
        </p:spPr>
      </p:pic>
      <p:sp>
        <p:nvSpPr>
          <p:cNvPr id="5"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Different views of the mountain</a:t>
            </a:r>
            <a:endParaRPr lang="en-ZA" sz="2400" b="1" dirty="0">
              <a:solidFill>
                <a:schemeClr val="tx2"/>
              </a:solidFill>
              <a:latin typeface="Verdana"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500034" y="1785926"/>
            <a:ext cx="8001088" cy="4801314"/>
          </a:xfrm>
          <a:prstGeom prst="rect">
            <a:avLst/>
          </a:prstGeom>
          <a:noFill/>
        </p:spPr>
        <p:txBody>
          <a:bodyPr wrap="square" rtlCol="0">
            <a:spAutoFit/>
          </a:bodyPr>
          <a:lstStyle/>
          <a:p>
            <a:pPr marL="342900" indent="-342900"/>
            <a:r>
              <a:rPr lang="en-ZA" dirty="0" smtClean="0">
                <a:solidFill>
                  <a:srgbClr val="150C8E"/>
                </a:solidFill>
              </a:rPr>
              <a:t>Everyone sees the problem and the solution differently </a:t>
            </a:r>
          </a:p>
          <a:p>
            <a:pPr marL="342900" indent="-342900"/>
            <a:endParaRPr lang="en-ZA" dirty="0" smtClean="0">
              <a:solidFill>
                <a:srgbClr val="150C8E"/>
              </a:solidFill>
            </a:endParaRPr>
          </a:p>
          <a:p>
            <a:pPr marL="342900" indent="-342900"/>
            <a:r>
              <a:rPr lang="en-ZA" dirty="0" smtClean="0">
                <a:solidFill>
                  <a:srgbClr val="150C8E"/>
                </a:solidFill>
              </a:rPr>
              <a:t>	- Executive</a:t>
            </a:r>
          </a:p>
          <a:p>
            <a:pPr marL="342900" indent="-342900"/>
            <a:r>
              <a:rPr lang="en-ZA" dirty="0" smtClean="0">
                <a:solidFill>
                  <a:srgbClr val="150C8E"/>
                </a:solidFill>
              </a:rPr>
              <a:t>	- Production</a:t>
            </a:r>
          </a:p>
          <a:p>
            <a:pPr marL="342900" indent="-342900"/>
            <a:r>
              <a:rPr lang="en-ZA" dirty="0" smtClean="0">
                <a:solidFill>
                  <a:srgbClr val="150C8E"/>
                </a:solidFill>
              </a:rPr>
              <a:t>	- Operations</a:t>
            </a:r>
          </a:p>
          <a:p>
            <a:pPr marL="342900" indent="-342900"/>
            <a:r>
              <a:rPr lang="en-ZA" dirty="0" smtClean="0">
                <a:solidFill>
                  <a:srgbClr val="150C8E"/>
                </a:solidFill>
              </a:rPr>
              <a:t>	- Marketing</a:t>
            </a:r>
          </a:p>
          <a:p>
            <a:pPr marL="342900" indent="-342900"/>
            <a:r>
              <a:rPr lang="en-ZA" dirty="0" smtClean="0">
                <a:solidFill>
                  <a:srgbClr val="150C8E"/>
                </a:solidFill>
              </a:rPr>
              <a:t>	- Finance</a:t>
            </a:r>
          </a:p>
          <a:p>
            <a:pPr marL="342900" indent="-342900"/>
            <a:r>
              <a:rPr lang="en-ZA" dirty="0" smtClean="0">
                <a:solidFill>
                  <a:srgbClr val="150C8E"/>
                </a:solidFill>
              </a:rPr>
              <a:t>	- etc</a:t>
            </a:r>
          </a:p>
          <a:p>
            <a:pPr marL="342900" indent="-342900"/>
            <a:r>
              <a:rPr lang="en-ZA" dirty="0" smtClean="0">
                <a:solidFill>
                  <a:srgbClr val="150C8E"/>
                </a:solidFill>
              </a:rPr>
              <a:t>	</a:t>
            </a:r>
          </a:p>
          <a:p>
            <a:pPr marL="342900" indent="-342900"/>
            <a:endParaRPr lang="en-ZA" dirty="0" smtClean="0">
              <a:solidFill>
                <a:srgbClr val="150C8E"/>
              </a:solidFill>
            </a:endParaRPr>
          </a:p>
          <a:p>
            <a:pPr marL="342900" indent="-342900"/>
            <a:r>
              <a:rPr lang="en-ZA" dirty="0" smtClean="0">
                <a:solidFill>
                  <a:srgbClr val="150C8E"/>
                </a:solidFill>
              </a:rPr>
              <a:t>	</a:t>
            </a:r>
          </a:p>
          <a:p>
            <a:pPr marL="342900" indent="-342900"/>
            <a:r>
              <a:rPr lang="en-ZA" dirty="0" smtClean="0">
                <a:solidFill>
                  <a:srgbClr val="150C8E"/>
                </a:solidFill>
              </a:rPr>
              <a:t>	</a:t>
            </a:r>
          </a:p>
          <a:p>
            <a:pPr marL="342900" indent="-342900"/>
            <a:r>
              <a:rPr lang="en-ZA" dirty="0" smtClean="0">
                <a:solidFill>
                  <a:srgbClr val="150C8E"/>
                </a:solidFill>
              </a:rPr>
              <a:t>	</a:t>
            </a:r>
          </a:p>
          <a:p>
            <a:pPr marL="342900" indent="-342900"/>
            <a:endParaRPr lang="en-ZA" dirty="0" smtClean="0">
              <a:solidFill>
                <a:srgbClr val="150C8E"/>
              </a:solidFill>
            </a:endParaRPr>
          </a:p>
          <a:p>
            <a:pPr marL="342900" indent="-342900"/>
            <a:r>
              <a:rPr lang="en-ZA" dirty="0" smtClean="0">
                <a:solidFill>
                  <a:srgbClr val="150C8E"/>
                </a:solidFill>
              </a:rPr>
              <a:t>Strategic clarity provides focus</a:t>
            </a:r>
          </a:p>
          <a:p>
            <a:pPr marL="342900" indent="-342900"/>
            <a:endParaRPr lang="en-ZA" dirty="0" smtClean="0">
              <a:solidFill>
                <a:srgbClr val="150C8E"/>
              </a:solidFill>
            </a:endParaRPr>
          </a:p>
          <a:p>
            <a:pPr marL="342900" indent="-342900"/>
            <a:r>
              <a:rPr lang="en-ZA" dirty="0" smtClean="0">
                <a:solidFill>
                  <a:srgbClr val="150C8E"/>
                </a:solidFill>
              </a:rPr>
              <a:t>Different perspectives  are a major challenge – facilitate change</a:t>
            </a:r>
            <a:endParaRPr lang="en-US" dirty="0">
              <a:solidFill>
                <a:srgbClr val="150C8E"/>
              </a:solidFill>
            </a:endParaRPr>
          </a:p>
        </p:txBody>
      </p:sp>
      <p:sp>
        <p:nvSpPr>
          <p:cNvPr id="5"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Determining the critical components</a:t>
            </a:r>
            <a:endParaRPr lang="en-ZA" sz="2400" b="1" dirty="0">
              <a:solidFill>
                <a:schemeClr val="tx2"/>
              </a:solidFill>
              <a:latin typeface="Verdana" pitchFamily="34" charset="0"/>
            </a:endParaRPr>
          </a:p>
        </p:txBody>
      </p:sp>
      <p:pic>
        <p:nvPicPr>
          <p:cNvPr id="184322" name="Picture 2"/>
          <p:cNvPicPr>
            <a:picLocks noChangeAspect="1" noChangeArrowheads="1"/>
          </p:cNvPicPr>
          <p:nvPr/>
        </p:nvPicPr>
        <p:blipFill>
          <a:blip r:embed="rId3" cstate="print"/>
          <a:srcRect/>
          <a:stretch>
            <a:fillRect/>
          </a:stretch>
        </p:blipFill>
        <p:spPr bwMode="auto">
          <a:xfrm>
            <a:off x="2543561" y="2214554"/>
            <a:ext cx="6248004" cy="328614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4322"/>
                                        </p:tgtEl>
                                        <p:attrNameLst>
                                          <p:attrName>style.visibility</p:attrName>
                                        </p:attrNameLst>
                                      </p:cBhvr>
                                      <p:to>
                                        <p:strVal val="visible"/>
                                      </p:to>
                                    </p:set>
                                    <p:animEffect transition="in" filter="fade">
                                      <p:cBhvr>
                                        <p:cTn id="7" dur="2000"/>
                                        <p:tgtEl>
                                          <p:spTgt spid="18432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2000"/>
                                        <p:tgtEl>
                                          <p:spTgt spid="2">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childTnLst>
                          </p:cTn>
                        </p:par>
                        <p:par>
                          <p:cTn id="24" fill="hold">
                            <p:stCondLst>
                              <p:cond delay="5500"/>
                            </p:stCondLst>
                            <p:childTnLst>
                              <p:par>
                                <p:cTn id="25" presetID="10" presetClass="entr" presetSubtype="0" fill="hold" nodeType="after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500"/>
                                        <p:tgtEl>
                                          <p:spTgt spid="2">
                                            <p:txEl>
                                              <p:pRg st="6" end="6"/>
                                            </p:txEl>
                                          </p:spTgt>
                                        </p:tgtEl>
                                      </p:cBhvr>
                                    </p:animEffect>
                                  </p:childTnLst>
                                </p:cTn>
                              </p:par>
                            </p:childTnLst>
                          </p:cTn>
                        </p:par>
                        <p:par>
                          <p:cTn id="32" fill="hold">
                            <p:stCondLst>
                              <p:cond delay="6500"/>
                            </p:stCondLst>
                            <p:childTnLst>
                              <p:par>
                                <p:cTn id="33" presetID="10" presetClass="entr" presetSubtype="0" fill="hold" nodeType="after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fade">
                                      <p:cBhvr>
                                        <p:cTn id="35" dur="500"/>
                                        <p:tgtEl>
                                          <p:spTgt spid="2">
                                            <p:txEl>
                                              <p:pRg st="7" end="7"/>
                                            </p:txEl>
                                          </p:spTgt>
                                        </p:tgtEl>
                                      </p:cBhvr>
                                    </p:animEffect>
                                  </p:childTnLst>
                                </p:cTn>
                              </p:par>
                            </p:childTnLst>
                          </p:cTn>
                        </p:par>
                        <p:par>
                          <p:cTn id="36" fill="hold">
                            <p:stCondLst>
                              <p:cond delay="7000"/>
                            </p:stCondLst>
                            <p:childTnLst>
                              <p:par>
                                <p:cTn id="37" presetID="10" presetClass="entr" presetSubtype="0" fill="hold" nodeType="afterEffect">
                                  <p:stCondLst>
                                    <p:cond delay="0"/>
                                  </p:stCondLst>
                                  <p:childTnLst>
                                    <p:set>
                                      <p:cBhvr>
                                        <p:cTn id="38" dur="1" fill="hold">
                                          <p:stCondLst>
                                            <p:cond delay="0"/>
                                          </p:stCondLst>
                                        </p:cTn>
                                        <p:tgtEl>
                                          <p:spTgt spid="2">
                                            <p:txEl>
                                              <p:pRg st="14" end="14"/>
                                            </p:txEl>
                                          </p:spTgt>
                                        </p:tgtEl>
                                        <p:attrNameLst>
                                          <p:attrName>style.visibility</p:attrName>
                                        </p:attrNameLst>
                                      </p:cBhvr>
                                      <p:to>
                                        <p:strVal val="visible"/>
                                      </p:to>
                                    </p:set>
                                    <p:animEffect transition="in" filter="fade">
                                      <p:cBhvr>
                                        <p:cTn id="39" dur="2000"/>
                                        <p:tgtEl>
                                          <p:spTgt spid="2">
                                            <p:txEl>
                                              <p:pRg st="14" end="14"/>
                                            </p:txEl>
                                          </p:spTgt>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2">
                                            <p:txEl>
                                              <p:pRg st="16" end="16"/>
                                            </p:txEl>
                                          </p:spTgt>
                                        </p:tgtEl>
                                        <p:attrNameLst>
                                          <p:attrName>style.visibility</p:attrName>
                                        </p:attrNameLst>
                                      </p:cBhvr>
                                      <p:to>
                                        <p:strVal val="visible"/>
                                      </p:to>
                                    </p:set>
                                    <p:animEffect transition="in" filter="fade">
                                      <p:cBhvr>
                                        <p:cTn id="43" dur="2000"/>
                                        <p:tgtEl>
                                          <p:spTgt spid="2">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500034" y="1785926"/>
            <a:ext cx="8001088" cy="2031325"/>
          </a:xfrm>
          <a:prstGeom prst="rect">
            <a:avLst/>
          </a:prstGeom>
          <a:noFill/>
        </p:spPr>
        <p:txBody>
          <a:bodyPr wrap="square" rtlCol="0">
            <a:spAutoFit/>
          </a:bodyPr>
          <a:lstStyle/>
          <a:p>
            <a:pPr marL="342900" indent="-342900">
              <a:buFont typeface="+mj-lt"/>
              <a:buAutoNum type="arabicPeriod"/>
            </a:pPr>
            <a:r>
              <a:rPr lang="en-ZA" dirty="0" smtClean="0">
                <a:solidFill>
                  <a:srgbClr val="150C8E"/>
                </a:solidFill>
              </a:rPr>
              <a:t>What will be done?</a:t>
            </a:r>
          </a:p>
          <a:p>
            <a:pPr marL="342900" indent="-342900">
              <a:buFont typeface="+mj-lt"/>
              <a:buAutoNum type="arabicPeriod"/>
            </a:pPr>
            <a:endParaRPr lang="en-ZA" dirty="0" smtClean="0">
              <a:solidFill>
                <a:srgbClr val="150C8E"/>
              </a:solidFill>
            </a:endParaRPr>
          </a:p>
          <a:p>
            <a:pPr marL="342900" indent="-342900">
              <a:buFont typeface="+mj-lt"/>
              <a:buAutoNum type="arabicPeriod"/>
            </a:pPr>
            <a:r>
              <a:rPr lang="en-ZA" dirty="0" smtClean="0">
                <a:solidFill>
                  <a:srgbClr val="150C8E"/>
                </a:solidFill>
              </a:rPr>
              <a:t>How well are we doing it already?</a:t>
            </a:r>
          </a:p>
          <a:p>
            <a:pPr marL="342900" indent="-342900">
              <a:buFont typeface="+mj-lt"/>
              <a:buAutoNum type="arabicPeriod"/>
            </a:pPr>
            <a:endParaRPr lang="en-ZA" dirty="0" smtClean="0">
              <a:solidFill>
                <a:srgbClr val="150C8E"/>
              </a:solidFill>
            </a:endParaRPr>
          </a:p>
          <a:p>
            <a:pPr marL="342900" indent="-342900">
              <a:buFont typeface="+mj-lt"/>
              <a:buAutoNum type="arabicPeriod"/>
            </a:pPr>
            <a:r>
              <a:rPr lang="en-ZA" dirty="0" smtClean="0">
                <a:solidFill>
                  <a:srgbClr val="150C8E"/>
                </a:solidFill>
              </a:rPr>
              <a:t>Accountability</a:t>
            </a:r>
          </a:p>
          <a:p>
            <a:pPr marL="342900" indent="-342900">
              <a:buFont typeface="+mj-lt"/>
              <a:buAutoNum type="arabicPeriod"/>
            </a:pPr>
            <a:endParaRPr lang="en-ZA" dirty="0" smtClean="0">
              <a:solidFill>
                <a:srgbClr val="150C8E"/>
              </a:solidFill>
            </a:endParaRPr>
          </a:p>
          <a:p>
            <a:pPr marL="342900" indent="-342900">
              <a:buFont typeface="+mj-lt"/>
              <a:buAutoNum type="arabicPeriod"/>
            </a:pPr>
            <a:r>
              <a:rPr lang="en-ZA" dirty="0" smtClean="0">
                <a:solidFill>
                  <a:srgbClr val="150C8E"/>
                </a:solidFill>
              </a:rPr>
              <a:t>Timeline</a:t>
            </a:r>
            <a:endParaRPr lang="en-US" dirty="0">
              <a:solidFill>
                <a:srgbClr val="150C8E"/>
              </a:solidFill>
            </a:endParaRPr>
          </a:p>
        </p:txBody>
      </p:sp>
      <p:sp>
        <p:nvSpPr>
          <p:cNvPr id="5"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Gap analysis -- projects / activities / components</a:t>
            </a:r>
            <a:endParaRPr lang="en-ZA" sz="2400" b="1" dirty="0">
              <a:solidFill>
                <a:schemeClr val="tx2"/>
              </a:solidFill>
              <a:latin typeface="Verdana" pitchFamily="34" charset="0"/>
            </a:endParaRPr>
          </a:p>
        </p:txBody>
      </p:sp>
      <p:pic>
        <p:nvPicPr>
          <p:cNvPr id="185346" name="Picture 2"/>
          <p:cNvPicPr>
            <a:picLocks noChangeAspect="1" noChangeArrowheads="1"/>
          </p:cNvPicPr>
          <p:nvPr/>
        </p:nvPicPr>
        <p:blipFill>
          <a:blip r:embed="rId3" cstate="print"/>
          <a:srcRect/>
          <a:stretch>
            <a:fillRect/>
          </a:stretch>
        </p:blipFill>
        <p:spPr bwMode="auto">
          <a:xfrm>
            <a:off x="1538288" y="4000504"/>
            <a:ext cx="6067425" cy="1704975"/>
          </a:xfrm>
          <a:prstGeom prst="rect">
            <a:avLst/>
          </a:prstGeom>
          <a:noFill/>
          <a:ln w="9525">
            <a:noFill/>
            <a:miter lim="800000"/>
            <a:headEnd/>
            <a:tailEnd/>
          </a:ln>
        </p:spPr>
      </p:pic>
      <p:sp>
        <p:nvSpPr>
          <p:cNvPr id="6" name="TextBox 5"/>
          <p:cNvSpPr txBox="1"/>
          <p:nvPr/>
        </p:nvSpPr>
        <p:spPr>
          <a:xfrm>
            <a:off x="5000628" y="5429264"/>
            <a:ext cx="1857388" cy="1077218"/>
          </a:xfrm>
          <a:prstGeom prst="rect">
            <a:avLst/>
          </a:prstGeom>
          <a:noFill/>
        </p:spPr>
        <p:txBody>
          <a:bodyPr wrap="square" rtlCol="0">
            <a:spAutoFit/>
          </a:bodyPr>
          <a:lstStyle/>
          <a:p>
            <a:r>
              <a:rPr lang="en-ZA" sz="1600" dirty="0" smtClean="0">
                <a:solidFill>
                  <a:srgbClr val="002060"/>
                </a:solidFill>
              </a:rPr>
              <a:t>Projects and activities to close the gap MAY include IT</a:t>
            </a:r>
            <a:endParaRPr lang="en-US" sz="1600" b="1" dirty="0">
              <a:solidFill>
                <a:srgbClr val="002060"/>
              </a:solidFill>
            </a:endParaRPr>
          </a:p>
        </p:txBody>
      </p:sp>
      <p:sp>
        <p:nvSpPr>
          <p:cNvPr id="7" name="TextBox 6"/>
          <p:cNvSpPr txBox="1"/>
          <p:nvPr/>
        </p:nvSpPr>
        <p:spPr>
          <a:xfrm>
            <a:off x="7572396" y="5090710"/>
            <a:ext cx="2428892" cy="338554"/>
          </a:xfrm>
          <a:prstGeom prst="rect">
            <a:avLst/>
          </a:prstGeom>
          <a:noFill/>
        </p:spPr>
        <p:txBody>
          <a:bodyPr wrap="square" rtlCol="0">
            <a:spAutoFit/>
          </a:bodyPr>
          <a:lstStyle/>
          <a:p>
            <a:r>
              <a:rPr lang="en-ZA" sz="1600" dirty="0" smtClean="0">
                <a:solidFill>
                  <a:srgbClr val="002060"/>
                </a:solidFill>
              </a:rPr>
              <a:t>Forecast</a:t>
            </a:r>
            <a:endParaRPr lang="en-US" sz="1600" b="1" dirty="0">
              <a:solidFill>
                <a:srgbClr val="002060"/>
              </a:solidFill>
            </a:endParaRPr>
          </a:p>
        </p:txBody>
      </p:sp>
      <p:sp>
        <p:nvSpPr>
          <p:cNvPr id="8" name="TextBox 7"/>
          <p:cNvSpPr txBox="1"/>
          <p:nvPr/>
        </p:nvSpPr>
        <p:spPr>
          <a:xfrm>
            <a:off x="7572396" y="4000504"/>
            <a:ext cx="2428892" cy="338554"/>
          </a:xfrm>
          <a:prstGeom prst="rect">
            <a:avLst/>
          </a:prstGeom>
          <a:noFill/>
        </p:spPr>
        <p:txBody>
          <a:bodyPr wrap="square" rtlCol="0">
            <a:spAutoFit/>
          </a:bodyPr>
          <a:lstStyle/>
          <a:p>
            <a:r>
              <a:rPr lang="en-ZA" sz="1600" dirty="0" smtClean="0">
                <a:solidFill>
                  <a:srgbClr val="002060"/>
                </a:solidFill>
              </a:rPr>
              <a:t>Objective</a:t>
            </a:r>
            <a:endParaRPr lang="en-US" sz="1600" b="1" dirty="0">
              <a:solidFill>
                <a:srgbClr val="002060"/>
              </a:solidFill>
            </a:endParaRPr>
          </a:p>
        </p:txBody>
      </p:sp>
      <p:sp>
        <p:nvSpPr>
          <p:cNvPr id="9" name="TextBox 8"/>
          <p:cNvSpPr txBox="1"/>
          <p:nvPr/>
        </p:nvSpPr>
        <p:spPr>
          <a:xfrm>
            <a:off x="7572396" y="4286256"/>
            <a:ext cx="2428892" cy="830997"/>
          </a:xfrm>
          <a:prstGeom prst="rect">
            <a:avLst/>
          </a:prstGeom>
          <a:noFill/>
        </p:spPr>
        <p:txBody>
          <a:bodyPr wrap="square" rtlCol="0">
            <a:spAutoFit/>
          </a:bodyPr>
          <a:lstStyle/>
          <a:p>
            <a:r>
              <a:rPr lang="en-ZA" sz="1600" dirty="0" smtClean="0">
                <a:solidFill>
                  <a:srgbClr val="002060"/>
                </a:solidFill>
              </a:rPr>
              <a:t>Strategic plan</a:t>
            </a:r>
          </a:p>
          <a:p>
            <a:r>
              <a:rPr lang="en-ZA" sz="1600" dirty="0" smtClean="0">
                <a:solidFill>
                  <a:srgbClr val="002060"/>
                </a:solidFill>
              </a:rPr>
              <a:t>  outcome of</a:t>
            </a:r>
          </a:p>
          <a:p>
            <a:r>
              <a:rPr lang="en-ZA" sz="1600" dirty="0" smtClean="0">
                <a:solidFill>
                  <a:srgbClr val="002060"/>
                </a:solidFill>
              </a:rPr>
              <a:t>  process</a:t>
            </a:r>
            <a:endParaRPr lang="en-US" sz="1600" dirty="0">
              <a:solidFill>
                <a:srgbClr val="002060"/>
              </a:solidFill>
            </a:endParaRPr>
          </a:p>
        </p:txBody>
      </p:sp>
      <p:sp>
        <p:nvSpPr>
          <p:cNvPr id="10" name="TextBox 9"/>
          <p:cNvSpPr txBox="1"/>
          <p:nvPr/>
        </p:nvSpPr>
        <p:spPr>
          <a:xfrm>
            <a:off x="6929454" y="5786454"/>
            <a:ext cx="1000132" cy="584775"/>
          </a:xfrm>
          <a:prstGeom prst="rect">
            <a:avLst/>
          </a:prstGeom>
          <a:noFill/>
        </p:spPr>
        <p:txBody>
          <a:bodyPr wrap="square" rtlCol="0">
            <a:spAutoFit/>
          </a:bodyPr>
          <a:lstStyle/>
          <a:p>
            <a:r>
              <a:rPr lang="en-ZA" sz="1600" dirty="0" smtClean="0">
                <a:solidFill>
                  <a:srgbClr val="002060"/>
                </a:solidFill>
              </a:rPr>
              <a:t>Plus n years</a:t>
            </a:r>
            <a:endParaRPr lang="en-US" sz="1600" b="1" dirty="0">
              <a:solidFill>
                <a:srgbClr val="002060"/>
              </a:solidFill>
            </a:endParaRPr>
          </a:p>
        </p:txBody>
      </p:sp>
      <p:sp>
        <p:nvSpPr>
          <p:cNvPr id="11" name="TextBox 10"/>
          <p:cNvSpPr txBox="1"/>
          <p:nvPr/>
        </p:nvSpPr>
        <p:spPr>
          <a:xfrm>
            <a:off x="1285852" y="5786454"/>
            <a:ext cx="1000132" cy="584775"/>
          </a:xfrm>
          <a:prstGeom prst="rect">
            <a:avLst/>
          </a:prstGeom>
          <a:noFill/>
        </p:spPr>
        <p:txBody>
          <a:bodyPr wrap="square" rtlCol="0">
            <a:spAutoFit/>
          </a:bodyPr>
          <a:lstStyle/>
          <a:p>
            <a:r>
              <a:rPr lang="en-ZA" sz="1600" dirty="0" smtClean="0">
                <a:solidFill>
                  <a:srgbClr val="002060"/>
                </a:solidFill>
              </a:rPr>
              <a:t>Minus n years</a:t>
            </a:r>
            <a:endParaRPr lang="en-US" sz="1600" b="1" dirty="0">
              <a:solidFill>
                <a:srgbClr val="002060"/>
              </a:solidFill>
            </a:endParaRPr>
          </a:p>
        </p:txBody>
      </p:sp>
      <p:sp>
        <p:nvSpPr>
          <p:cNvPr id="12" name="TextBox 11"/>
          <p:cNvSpPr txBox="1"/>
          <p:nvPr/>
        </p:nvSpPr>
        <p:spPr>
          <a:xfrm>
            <a:off x="4071934" y="5786454"/>
            <a:ext cx="1000132" cy="338554"/>
          </a:xfrm>
          <a:prstGeom prst="rect">
            <a:avLst/>
          </a:prstGeom>
          <a:noFill/>
        </p:spPr>
        <p:txBody>
          <a:bodyPr wrap="square" rtlCol="0">
            <a:spAutoFit/>
          </a:bodyPr>
          <a:lstStyle/>
          <a:p>
            <a:r>
              <a:rPr lang="en-ZA" sz="1600" dirty="0" smtClean="0">
                <a:solidFill>
                  <a:srgbClr val="002060"/>
                </a:solidFill>
              </a:rPr>
              <a:t>Today</a:t>
            </a:r>
            <a:endParaRPr lang="en-US" sz="16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5346"/>
                                        </p:tgtEl>
                                        <p:attrNameLst>
                                          <p:attrName>style.visibility</p:attrName>
                                        </p:attrNameLst>
                                      </p:cBhvr>
                                      <p:to>
                                        <p:strVal val="visible"/>
                                      </p:to>
                                    </p:set>
                                    <p:animEffect transition="in" filter="fade">
                                      <p:cBhvr>
                                        <p:cTn id="7" dur="2000"/>
                                        <p:tgtEl>
                                          <p:spTgt spid="18534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par>
                          <p:cTn id="20" fill="hold">
                            <p:stCondLst>
                              <p:cond delay="5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par>
                          <p:cTn id="24" fill="hold">
                            <p:stCondLst>
                              <p:cond delay="60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par>
                          <p:cTn id="28" fill="hold">
                            <p:stCondLst>
                              <p:cond delay="70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childTnLst>
                                </p:cTn>
                              </p:par>
                            </p:childTnLst>
                          </p:cTn>
                        </p:par>
                        <p:par>
                          <p:cTn id="32" fill="hold">
                            <p:stCondLst>
                              <p:cond delay="800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childTnLst>
                                </p:cTn>
                              </p:par>
                            </p:childTnLst>
                          </p:cTn>
                        </p:par>
                        <p:par>
                          <p:cTn id="36" fill="hold">
                            <p:stCondLst>
                              <p:cond delay="9000"/>
                            </p:stCondLst>
                            <p:childTnLst>
                              <p:par>
                                <p:cTn id="37" presetID="10" presetClass="entr" presetSubtype="0" fill="hold" nodeType="after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fade">
                                      <p:cBhvr>
                                        <p:cTn id="39" dur="2000"/>
                                        <p:tgtEl>
                                          <p:spTgt spid="2">
                                            <p:txEl>
                                              <p:pRg st="0" end="0"/>
                                            </p:txEl>
                                          </p:spTgt>
                                        </p:tgtEl>
                                      </p:cBhvr>
                                    </p:animEffect>
                                  </p:childTnLst>
                                </p:cTn>
                              </p:par>
                            </p:childTnLst>
                          </p:cTn>
                        </p:par>
                        <p:par>
                          <p:cTn id="40" fill="hold">
                            <p:stCondLst>
                              <p:cond delay="11000"/>
                            </p:stCondLst>
                            <p:childTnLst>
                              <p:par>
                                <p:cTn id="41" presetID="10" presetClass="entr" presetSubtype="0" fill="hold" nodeType="afterEffect">
                                  <p:stCondLst>
                                    <p:cond delay="0"/>
                                  </p:stCondLst>
                                  <p:childTnLst>
                                    <p:set>
                                      <p:cBhvr>
                                        <p:cTn id="42" dur="1" fill="hold">
                                          <p:stCondLst>
                                            <p:cond delay="0"/>
                                          </p:stCondLst>
                                        </p:cTn>
                                        <p:tgtEl>
                                          <p:spTgt spid="2">
                                            <p:txEl>
                                              <p:pRg st="2" end="2"/>
                                            </p:txEl>
                                          </p:spTgt>
                                        </p:tgtEl>
                                        <p:attrNameLst>
                                          <p:attrName>style.visibility</p:attrName>
                                        </p:attrNameLst>
                                      </p:cBhvr>
                                      <p:to>
                                        <p:strVal val="visible"/>
                                      </p:to>
                                    </p:set>
                                    <p:animEffect transition="in" filter="fade">
                                      <p:cBhvr>
                                        <p:cTn id="43" dur="1000"/>
                                        <p:tgtEl>
                                          <p:spTgt spid="2">
                                            <p:txEl>
                                              <p:pRg st="2" end="2"/>
                                            </p:txEl>
                                          </p:spTgt>
                                        </p:tgtEl>
                                      </p:cBhvr>
                                    </p:animEffect>
                                  </p:childTnLst>
                                </p:cTn>
                              </p:par>
                            </p:childTnLst>
                          </p:cTn>
                        </p:par>
                        <p:par>
                          <p:cTn id="44" fill="hold">
                            <p:stCondLst>
                              <p:cond delay="12000"/>
                            </p:stCondLst>
                            <p:childTnLst>
                              <p:par>
                                <p:cTn id="45" presetID="10" presetClass="entr" presetSubtype="0" fill="hold" nodeType="afterEffect">
                                  <p:stCondLst>
                                    <p:cond delay="0"/>
                                  </p:stCondLst>
                                  <p:childTnLst>
                                    <p:set>
                                      <p:cBhvr>
                                        <p:cTn id="46" dur="1" fill="hold">
                                          <p:stCondLst>
                                            <p:cond delay="0"/>
                                          </p:stCondLst>
                                        </p:cTn>
                                        <p:tgtEl>
                                          <p:spTgt spid="2">
                                            <p:txEl>
                                              <p:pRg st="4" end="4"/>
                                            </p:txEl>
                                          </p:spTgt>
                                        </p:tgtEl>
                                        <p:attrNameLst>
                                          <p:attrName>style.visibility</p:attrName>
                                        </p:attrNameLst>
                                      </p:cBhvr>
                                      <p:to>
                                        <p:strVal val="visible"/>
                                      </p:to>
                                    </p:set>
                                    <p:animEffect transition="in" filter="fade">
                                      <p:cBhvr>
                                        <p:cTn id="47" dur="1000"/>
                                        <p:tgtEl>
                                          <p:spTgt spid="2">
                                            <p:txEl>
                                              <p:pRg st="4" end="4"/>
                                            </p:txEl>
                                          </p:spTgt>
                                        </p:tgtEl>
                                      </p:cBhvr>
                                    </p:animEffect>
                                  </p:childTnLst>
                                </p:cTn>
                              </p:par>
                            </p:childTnLst>
                          </p:cTn>
                        </p:par>
                        <p:par>
                          <p:cTn id="48" fill="hold">
                            <p:stCondLst>
                              <p:cond delay="13000"/>
                            </p:stCondLst>
                            <p:childTnLst>
                              <p:par>
                                <p:cTn id="49" presetID="10" presetClass="entr" presetSubtype="0" fill="hold" nodeType="afterEffect">
                                  <p:stCondLst>
                                    <p:cond delay="0"/>
                                  </p:stCondLst>
                                  <p:childTnLst>
                                    <p:set>
                                      <p:cBhvr>
                                        <p:cTn id="50" dur="1" fill="hold">
                                          <p:stCondLst>
                                            <p:cond delay="0"/>
                                          </p:stCondLst>
                                        </p:cTn>
                                        <p:tgtEl>
                                          <p:spTgt spid="2">
                                            <p:txEl>
                                              <p:pRg st="6" end="6"/>
                                            </p:txEl>
                                          </p:spTgt>
                                        </p:tgtEl>
                                        <p:attrNameLst>
                                          <p:attrName>style.visibility</p:attrName>
                                        </p:attrNameLst>
                                      </p:cBhvr>
                                      <p:to>
                                        <p:strVal val="visible"/>
                                      </p:to>
                                    </p:set>
                                    <p:animEffect transition="in" filter="fade">
                                      <p:cBhvr>
                                        <p:cTn id="51" dur="1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 of Dad.jpg"/>
          <p:cNvPicPr>
            <a:picLocks noChangeAspect="1"/>
          </p:cNvPicPr>
          <p:nvPr/>
        </p:nvPicPr>
        <p:blipFill>
          <a:blip r:embed="rId3" cstate="print"/>
          <a:stretch>
            <a:fillRect/>
          </a:stretch>
        </p:blipFill>
        <p:spPr>
          <a:xfrm>
            <a:off x="2928926" y="1571612"/>
            <a:ext cx="3255264" cy="4643470"/>
          </a:xfrm>
          <a:prstGeom prst="rect">
            <a:avLst/>
          </a:prstGeom>
          <a:effectLst>
            <a:innerShdw blurRad="114300">
              <a:prstClr val="black"/>
            </a:innerShdw>
          </a:effectLst>
        </p:spPr>
      </p:pic>
      <p:sp>
        <p:nvSpPr>
          <p:cNvPr id="4" name="TextBox 3"/>
          <p:cNvSpPr txBox="1"/>
          <p:nvPr/>
        </p:nvSpPr>
        <p:spPr>
          <a:xfrm>
            <a:off x="1714480" y="6215082"/>
            <a:ext cx="5643602" cy="369332"/>
          </a:xfrm>
          <a:prstGeom prst="rect">
            <a:avLst/>
          </a:prstGeom>
          <a:solidFill>
            <a:schemeClr val="bg1"/>
          </a:solidFill>
        </p:spPr>
        <p:txBody>
          <a:bodyPr wrap="square" rtlCol="0">
            <a:spAutoFit/>
          </a:bodyPr>
          <a:lstStyle/>
          <a:p>
            <a:pPr algn="ctr"/>
            <a:r>
              <a:rPr lang="en-ZA" dirty="0" smtClean="0">
                <a:solidFill>
                  <a:srgbClr val="00B0F0"/>
                </a:solidFill>
              </a:rPr>
              <a:t>Angus Struan Robertson</a:t>
            </a:r>
            <a:endParaRPr lang="en-US" dirty="0">
              <a:solidFill>
                <a:srgbClr val="00B0F0"/>
              </a:solidFill>
            </a:endParaRPr>
          </a:p>
        </p:txBody>
      </p:sp>
      <p:sp>
        <p:nvSpPr>
          <p:cNvPr id="9"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Vision</a:t>
            </a:r>
            <a:endParaRPr lang="en-US" sz="2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a:blip r:embed="rId3" cstate="print"/>
          <a:srcRect/>
          <a:stretch>
            <a:fillRect/>
          </a:stretch>
        </p:blipFill>
        <p:spPr bwMode="auto">
          <a:xfrm>
            <a:off x="5538796" y="1523996"/>
            <a:ext cx="247650" cy="1333500"/>
          </a:xfrm>
          <a:prstGeom prst="rect">
            <a:avLst/>
          </a:prstGeom>
          <a:noFill/>
          <a:ln w="9525">
            <a:noFill/>
            <a:miter lim="800000"/>
            <a:headEnd/>
            <a:tailEnd/>
          </a:ln>
        </p:spPr>
      </p:pic>
      <p:sp>
        <p:nvSpPr>
          <p:cNvPr id="2" name="TextBox 1"/>
          <p:cNvSpPr txBox="1">
            <a:spLocks noChangeAspect="1"/>
          </p:cNvSpPr>
          <p:nvPr/>
        </p:nvSpPr>
        <p:spPr>
          <a:xfrm>
            <a:off x="500034" y="1785926"/>
            <a:ext cx="8001088" cy="2031325"/>
          </a:xfrm>
          <a:prstGeom prst="rect">
            <a:avLst/>
          </a:prstGeom>
          <a:noFill/>
        </p:spPr>
        <p:txBody>
          <a:bodyPr wrap="square" rtlCol="0">
            <a:spAutoFit/>
          </a:bodyPr>
          <a:lstStyle/>
          <a:p>
            <a:pPr marL="342900" indent="-342900">
              <a:buFont typeface="+mj-lt"/>
              <a:buAutoNum type="arabicPeriod" startAt="5"/>
            </a:pPr>
            <a:r>
              <a:rPr lang="en-ZA" dirty="0" smtClean="0">
                <a:solidFill>
                  <a:srgbClr val="150C8E"/>
                </a:solidFill>
              </a:rPr>
              <a:t>Resources (costs and constraints)</a:t>
            </a:r>
          </a:p>
          <a:p>
            <a:pPr marL="342900" indent="-342900">
              <a:buFont typeface="+mj-lt"/>
              <a:buAutoNum type="arabicPeriod" startAt="5"/>
            </a:pPr>
            <a:endParaRPr lang="en-ZA" dirty="0" smtClean="0">
              <a:solidFill>
                <a:srgbClr val="150C8E"/>
              </a:solidFill>
            </a:endParaRPr>
          </a:p>
          <a:p>
            <a:pPr marL="342900" indent="-342900">
              <a:buFont typeface="+mj-lt"/>
              <a:buAutoNum type="arabicPeriod" startAt="5"/>
            </a:pPr>
            <a:r>
              <a:rPr lang="en-ZA" dirty="0" smtClean="0">
                <a:solidFill>
                  <a:srgbClr val="150C8E"/>
                </a:solidFill>
              </a:rPr>
              <a:t>Risks</a:t>
            </a:r>
          </a:p>
          <a:p>
            <a:pPr marL="342900" indent="-342900">
              <a:buFont typeface="+mj-lt"/>
              <a:buAutoNum type="arabicPeriod" startAt="5"/>
            </a:pPr>
            <a:endParaRPr lang="en-ZA" dirty="0" smtClean="0">
              <a:solidFill>
                <a:srgbClr val="150C8E"/>
              </a:solidFill>
            </a:endParaRPr>
          </a:p>
          <a:p>
            <a:pPr marL="342900" indent="-342900">
              <a:buFont typeface="+mj-lt"/>
              <a:buAutoNum type="arabicPeriod" startAt="5"/>
            </a:pPr>
            <a:r>
              <a:rPr lang="en-ZA" dirty="0" smtClean="0">
                <a:solidFill>
                  <a:srgbClr val="150C8E"/>
                </a:solidFill>
              </a:rPr>
              <a:t>Customer impact</a:t>
            </a:r>
          </a:p>
          <a:p>
            <a:pPr marL="342900" indent="-342900">
              <a:buFont typeface="+mj-lt"/>
              <a:buAutoNum type="arabicPeriod" startAt="5"/>
            </a:pPr>
            <a:endParaRPr lang="en-ZA" dirty="0" smtClean="0">
              <a:solidFill>
                <a:srgbClr val="150C8E"/>
              </a:solidFill>
            </a:endParaRPr>
          </a:p>
          <a:p>
            <a:pPr marL="342900" indent="-342900">
              <a:buFont typeface="+mj-lt"/>
              <a:buAutoNum type="arabicPeriod" startAt="5"/>
            </a:pPr>
            <a:r>
              <a:rPr lang="en-ZA" dirty="0" smtClean="0">
                <a:solidFill>
                  <a:srgbClr val="150C8E"/>
                </a:solidFill>
              </a:rPr>
              <a:t>What value and how -- economics</a:t>
            </a:r>
            <a:endParaRPr lang="en-US" dirty="0">
              <a:solidFill>
                <a:srgbClr val="150C8E"/>
              </a:solidFill>
            </a:endParaRPr>
          </a:p>
        </p:txBody>
      </p:sp>
      <p:sp>
        <p:nvSpPr>
          <p:cNvPr id="5"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Gap analysis -- projects / activities / components</a:t>
            </a:r>
            <a:endParaRPr lang="en-ZA" sz="2400" b="1" dirty="0">
              <a:solidFill>
                <a:schemeClr val="tx2"/>
              </a:solidFill>
              <a:latin typeface="Verdana" pitchFamily="34" charset="0"/>
            </a:endParaRPr>
          </a:p>
        </p:txBody>
      </p:sp>
      <p:pic>
        <p:nvPicPr>
          <p:cNvPr id="185346" name="Picture 2"/>
          <p:cNvPicPr>
            <a:picLocks noChangeAspect="1" noChangeArrowheads="1"/>
          </p:cNvPicPr>
          <p:nvPr/>
        </p:nvPicPr>
        <p:blipFill>
          <a:blip r:embed="rId4" cstate="print"/>
          <a:srcRect/>
          <a:stretch>
            <a:fillRect/>
          </a:stretch>
        </p:blipFill>
        <p:spPr bwMode="auto">
          <a:xfrm>
            <a:off x="1538288" y="4000504"/>
            <a:ext cx="6067425" cy="1704975"/>
          </a:xfrm>
          <a:prstGeom prst="rect">
            <a:avLst/>
          </a:prstGeom>
          <a:noFill/>
          <a:ln w="9525">
            <a:noFill/>
            <a:miter lim="800000"/>
            <a:headEnd/>
            <a:tailEnd/>
          </a:ln>
        </p:spPr>
      </p:pic>
      <p:sp>
        <p:nvSpPr>
          <p:cNvPr id="6" name="TextBox 5"/>
          <p:cNvSpPr txBox="1"/>
          <p:nvPr/>
        </p:nvSpPr>
        <p:spPr>
          <a:xfrm>
            <a:off x="5000628" y="5429264"/>
            <a:ext cx="1857388" cy="1077218"/>
          </a:xfrm>
          <a:prstGeom prst="rect">
            <a:avLst/>
          </a:prstGeom>
          <a:noFill/>
        </p:spPr>
        <p:txBody>
          <a:bodyPr wrap="square" rtlCol="0">
            <a:spAutoFit/>
          </a:bodyPr>
          <a:lstStyle/>
          <a:p>
            <a:r>
              <a:rPr lang="en-ZA" sz="1600" dirty="0" smtClean="0">
                <a:solidFill>
                  <a:srgbClr val="002060"/>
                </a:solidFill>
              </a:rPr>
              <a:t>Projects and activities to close the gap MAY include IT</a:t>
            </a:r>
            <a:endParaRPr lang="en-US" sz="1600" b="1" dirty="0">
              <a:solidFill>
                <a:srgbClr val="002060"/>
              </a:solidFill>
            </a:endParaRPr>
          </a:p>
        </p:txBody>
      </p:sp>
      <p:sp>
        <p:nvSpPr>
          <p:cNvPr id="7" name="TextBox 6"/>
          <p:cNvSpPr txBox="1"/>
          <p:nvPr/>
        </p:nvSpPr>
        <p:spPr>
          <a:xfrm>
            <a:off x="7572396" y="5090710"/>
            <a:ext cx="2428892" cy="338554"/>
          </a:xfrm>
          <a:prstGeom prst="rect">
            <a:avLst/>
          </a:prstGeom>
          <a:noFill/>
        </p:spPr>
        <p:txBody>
          <a:bodyPr wrap="square" rtlCol="0">
            <a:spAutoFit/>
          </a:bodyPr>
          <a:lstStyle/>
          <a:p>
            <a:r>
              <a:rPr lang="en-ZA" sz="1600" dirty="0" smtClean="0">
                <a:solidFill>
                  <a:srgbClr val="002060"/>
                </a:solidFill>
              </a:rPr>
              <a:t>Forecast</a:t>
            </a:r>
            <a:endParaRPr lang="en-US" sz="1600" b="1" dirty="0">
              <a:solidFill>
                <a:srgbClr val="002060"/>
              </a:solidFill>
            </a:endParaRPr>
          </a:p>
        </p:txBody>
      </p:sp>
      <p:sp>
        <p:nvSpPr>
          <p:cNvPr id="8" name="TextBox 7"/>
          <p:cNvSpPr txBox="1"/>
          <p:nvPr/>
        </p:nvSpPr>
        <p:spPr>
          <a:xfrm>
            <a:off x="7572396" y="4000504"/>
            <a:ext cx="2428892" cy="338554"/>
          </a:xfrm>
          <a:prstGeom prst="rect">
            <a:avLst/>
          </a:prstGeom>
          <a:noFill/>
        </p:spPr>
        <p:txBody>
          <a:bodyPr wrap="square" rtlCol="0">
            <a:spAutoFit/>
          </a:bodyPr>
          <a:lstStyle/>
          <a:p>
            <a:r>
              <a:rPr lang="en-ZA" sz="1600" dirty="0" smtClean="0">
                <a:solidFill>
                  <a:srgbClr val="002060"/>
                </a:solidFill>
              </a:rPr>
              <a:t>Objective</a:t>
            </a:r>
            <a:endParaRPr lang="en-US" sz="1600" b="1" dirty="0">
              <a:solidFill>
                <a:srgbClr val="002060"/>
              </a:solidFill>
            </a:endParaRPr>
          </a:p>
        </p:txBody>
      </p:sp>
      <p:sp>
        <p:nvSpPr>
          <p:cNvPr id="9" name="TextBox 8"/>
          <p:cNvSpPr txBox="1"/>
          <p:nvPr/>
        </p:nvSpPr>
        <p:spPr>
          <a:xfrm>
            <a:off x="7572396" y="4286256"/>
            <a:ext cx="2428892" cy="830997"/>
          </a:xfrm>
          <a:prstGeom prst="rect">
            <a:avLst/>
          </a:prstGeom>
          <a:noFill/>
        </p:spPr>
        <p:txBody>
          <a:bodyPr wrap="square" rtlCol="0">
            <a:spAutoFit/>
          </a:bodyPr>
          <a:lstStyle/>
          <a:p>
            <a:r>
              <a:rPr lang="en-ZA" sz="1600" dirty="0" smtClean="0">
                <a:solidFill>
                  <a:srgbClr val="002060"/>
                </a:solidFill>
              </a:rPr>
              <a:t>Strategic plan</a:t>
            </a:r>
          </a:p>
          <a:p>
            <a:r>
              <a:rPr lang="en-ZA" sz="1600" dirty="0" smtClean="0">
                <a:solidFill>
                  <a:srgbClr val="002060"/>
                </a:solidFill>
              </a:rPr>
              <a:t>  outcome of</a:t>
            </a:r>
          </a:p>
          <a:p>
            <a:r>
              <a:rPr lang="en-ZA" sz="1600" dirty="0" smtClean="0">
                <a:solidFill>
                  <a:srgbClr val="002060"/>
                </a:solidFill>
              </a:rPr>
              <a:t>  process</a:t>
            </a:r>
            <a:endParaRPr lang="en-US" sz="1600" dirty="0">
              <a:solidFill>
                <a:srgbClr val="002060"/>
              </a:solidFill>
            </a:endParaRPr>
          </a:p>
        </p:txBody>
      </p:sp>
      <p:sp>
        <p:nvSpPr>
          <p:cNvPr id="10" name="TextBox 9"/>
          <p:cNvSpPr txBox="1"/>
          <p:nvPr/>
        </p:nvSpPr>
        <p:spPr>
          <a:xfrm>
            <a:off x="6929454" y="5786454"/>
            <a:ext cx="1000132" cy="584775"/>
          </a:xfrm>
          <a:prstGeom prst="rect">
            <a:avLst/>
          </a:prstGeom>
          <a:noFill/>
        </p:spPr>
        <p:txBody>
          <a:bodyPr wrap="square" rtlCol="0">
            <a:spAutoFit/>
          </a:bodyPr>
          <a:lstStyle/>
          <a:p>
            <a:r>
              <a:rPr lang="en-ZA" sz="1600" dirty="0" smtClean="0">
                <a:solidFill>
                  <a:srgbClr val="002060"/>
                </a:solidFill>
              </a:rPr>
              <a:t>Plus n years</a:t>
            </a:r>
            <a:endParaRPr lang="en-US" sz="1600" b="1" dirty="0">
              <a:solidFill>
                <a:srgbClr val="002060"/>
              </a:solidFill>
            </a:endParaRPr>
          </a:p>
        </p:txBody>
      </p:sp>
      <p:sp>
        <p:nvSpPr>
          <p:cNvPr id="11" name="TextBox 10"/>
          <p:cNvSpPr txBox="1"/>
          <p:nvPr/>
        </p:nvSpPr>
        <p:spPr>
          <a:xfrm>
            <a:off x="1285852" y="5786454"/>
            <a:ext cx="1000132" cy="584775"/>
          </a:xfrm>
          <a:prstGeom prst="rect">
            <a:avLst/>
          </a:prstGeom>
          <a:noFill/>
        </p:spPr>
        <p:txBody>
          <a:bodyPr wrap="square" rtlCol="0">
            <a:spAutoFit/>
          </a:bodyPr>
          <a:lstStyle/>
          <a:p>
            <a:r>
              <a:rPr lang="en-ZA" sz="1600" dirty="0" smtClean="0">
                <a:solidFill>
                  <a:srgbClr val="002060"/>
                </a:solidFill>
              </a:rPr>
              <a:t>Minus n years</a:t>
            </a:r>
            <a:endParaRPr lang="en-US" sz="1600" b="1" dirty="0">
              <a:solidFill>
                <a:srgbClr val="002060"/>
              </a:solidFill>
            </a:endParaRPr>
          </a:p>
        </p:txBody>
      </p:sp>
      <p:sp>
        <p:nvSpPr>
          <p:cNvPr id="12" name="TextBox 11"/>
          <p:cNvSpPr txBox="1"/>
          <p:nvPr/>
        </p:nvSpPr>
        <p:spPr>
          <a:xfrm>
            <a:off x="4071934" y="5786454"/>
            <a:ext cx="1000132" cy="338554"/>
          </a:xfrm>
          <a:prstGeom prst="rect">
            <a:avLst/>
          </a:prstGeom>
          <a:noFill/>
        </p:spPr>
        <p:txBody>
          <a:bodyPr wrap="square" rtlCol="0">
            <a:spAutoFit/>
          </a:bodyPr>
          <a:lstStyle/>
          <a:p>
            <a:r>
              <a:rPr lang="en-ZA" sz="1600" dirty="0" smtClean="0">
                <a:solidFill>
                  <a:srgbClr val="002060"/>
                </a:solidFill>
              </a:rPr>
              <a:t>Today</a:t>
            </a:r>
            <a:endParaRPr lang="en-US" sz="1600" b="1" dirty="0">
              <a:solidFill>
                <a:srgbClr val="002060"/>
              </a:solidFill>
            </a:endParaRPr>
          </a:p>
        </p:txBody>
      </p:sp>
      <p:sp>
        <p:nvSpPr>
          <p:cNvPr id="13" name="TextBox 12"/>
          <p:cNvSpPr txBox="1"/>
          <p:nvPr/>
        </p:nvSpPr>
        <p:spPr>
          <a:xfrm>
            <a:off x="5643570" y="1571612"/>
            <a:ext cx="3286148" cy="1323439"/>
          </a:xfrm>
          <a:prstGeom prst="rect">
            <a:avLst/>
          </a:prstGeom>
          <a:noFill/>
        </p:spPr>
        <p:txBody>
          <a:bodyPr wrap="square" rtlCol="0">
            <a:spAutoFit/>
          </a:bodyPr>
          <a:lstStyle/>
          <a:p>
            <a:r>
              <a:rPr lang="en-ZA" sz="1600" dirty="0" smtClean="0">
                <a:solidFill>
                  <a:srgbClr val="002060"/>
                </a:solidFill>
              </a:rPr>
              <a:t>Executive management is often the most serious constraint</a:t>
            </a:r>
          </a:p>
          <a:p>
            <a:r>
              <a:rPr lang="en-ZA" sz="1600" dirty="0" smtClean="0">
                <a:solidFill>
                  <a:srgbClr val="002060"/>
                </a:solidFill>
              </a:rPr>
              <a:t>-- ask the RIGHT questions</a:t>
            </a:r>
          </a:p>
          <a:p>
            <a:r>
              <a:rPr lang="en-ZA" sz="1600" dirty="0" smtClean="0">
                <a:solidFill>
                  <a:srgbClr val="002060"/>
                </a:solidFill>
              </a:rPr>
              <a:t>-- what is REALLY required?</a:t>
            </a:r>
            <a:endParaRPr lang="en-US" sz="1600" dirty="0">
              <a:solidFill>
                <a:srgbClr val="002060"/>
              </a:solidFill>
            </a:endParaRPr>
          </a:p>
        </p:txBody>
      </p:sp>
      <p:cxnSp>
        <p:nvCxnSpPr>
          <p:cNvPr id="20" name="Straight Connector 19"/>
          <p:cNvCxnSpPr/>
          <p:nvPr/>
        </p:nvCxnSpPr>
        <p:spPr>
          <a:xfrm rot="10800000">
            <a:off x="4857752" y="2000240"/>
            <a:ext cx="714380" cy="0"/>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1472" y="4000504"/>
            <a:ext cx="7429552" cy="369332"/>
          </a:xfrm>
          <a:prstGeom prst="rect">
            <a:avLst/>
          </a:prstGeom>
          <a:noFill/>
        </p:spPr>
        <p:txBody>
          <a:bodyPr wrap="square" rtlCol="0">
            <a:spAutoFit/>
          </a:bodyPr>
          <a:lstStyle/>
          <a:p>
            <a:r>
              <a:rPr lang="en-ZA" b="1" dirty="0" smtClean="0">
                <a:solidFill>
                  <a:srgbClr val="2F4FD7"/>
                </a:solidFill>
              </a:rPr>
              <a:t>Example</a:t>
            </a:r>
            <a:endParaRPr lang="en-US" b="1" dirty="0">
              <a:solidFill>
                <a:srgbClr val="2F4FD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5346"/>
                                        </p:tgtEl>
                                        <p:attrNameLst>
                                          <p:attrName>style.visibility</p:attrName>
                                        </p:attrNameLst>
                                      </p:cBhvr>
                                      <p:to>
                                        <p:strVal val="visible"/>
                                      </p:to>
                                    </p:set>
                                    <p:animEffect transition="in" filter="fade">
                                      <p:cBhvr>
                                        <p:cTn id="7" dur="2000"/>
                                        <p:tgtEl>
                                          <p:spTgt spid="1853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fade">
                                      <p:cBhvr>
                                        <p:cTn id="32" dur="1000"/>
                                        <p:tgtEl>
                                          <p:spTgt spid="2">
                                            <p:txEl>
                                              <p:pRg st="0" end="0"/>
                                            </p:txEl>
                                          </p:spTgt>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childTnLst>
                                </p:cTn>
                              </p:par>
                            </p:childTnLst>
                          </p:cTn>
                        </p:par>
                        <p:par>
                          <p:cTn id="37" fill="hold">
                            <p:stCondLst>
                              <p:cond delay="4000"/>
                            </p:stCondLst>
                            <p:childTnLst>
                              <p:par>
                                <p:cTn id="38" presetID="10" presetClass="entr" presetSubtype="0" fill="hold" nodeType="afterEffect">
                                  <p:stCondLst>
                                    <p:cond delay="0"/>
                                  </p:stCondLst>
                                  <p:childTnLst>
                                    <p:set>
                                      <p:cBhvr>
                                        <p:cTn id="39" dur="1" fill="hold">
                                          <p:stCondLst>
                                            <p:cond delay="0"/>
                                          </p:stCondLst>
                                        </p:cTn>
                                        <p:tgtEl>
                                          <p:spTgt spid="186370"/>
                                        </p:tgtEl>
                                        <p:attrNameLst>
                                          <p:attrName>style.visibility</p:attrName>
                                        </p:attrNameLst>
                                      </p:cBhvr>
                                      <p:to>
                                        <p:strVal val="visible"/>
                                      </p:to>
                                    </p:set>
                                    <p:animEffect transition="in" filter="fade">
                                      <p:cBhvr>
                                        <p:cTn id="40" dur="1000"/>
                                        <p:tgtEl>
                                          <p:spTgt spid="186370"/>
                                        </p:tgtEl>
                                      </p:cBhvr>
                                    </p:animEffect>
                                  </p:childTnLst>
                                </p:cTn>
                              </p:par>
                              <p:par>
                                <p:cTn id="41" presetID="10"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
                                            <p:txEl>
                                              <p:pRg st="2" end="2"/>
                                            </p:txEl>
                                          </p:spTgt>
                                        </p:tgtEl>
                                        <p:attrNameLst>
                                          <p:attrName>style.visibility</p:attrName>
                                        </p:attrNameLst>
                                      </p:cBhvr>
                                      <p:to>
                                        <p:strVal val="visible"/>
                                      </p:to>
                                    </p:set>
                                    <p:animEffect transition="in" filter="fade">
                                      <p:cBhvr>
                                        <p:cTn id="47" dur="1000"/>
                                        <p:tgtEl>
                                          <p:spTgt spid="2">
                                            <p:txEl>
                                              <p:pRg st="2" end="2"/>
                                            </p:txEl>
                                          </p:spTgt>
                                        </p:tgtEl>
                                      </p:cBhvr>
                                    </p:animEffect>
                                  </p:childTnLst>
                                </p:cTn>
                              </p:par>
                            </p:childTnLst>
                          </p:cTn>
                        </p:par>
                        <p:par>
                          <p:cTn id="48" fill="hold">
                            <p:stCondLst>
                              <p:cond delay="6000"/>
                            </p:stCondLst>
                            <p:childTnLst>
                              <p:par>
                                <p:cTn id="49" presetID="10" presetClass="entr" presetSubtype="0" fill="hold" nodeType="afterEffect">
                                  <p:stCondLst>
                                    <p:cond delay="0"/>
                                  </p:stCondLst>
                                  <p:childTnLst>
                                    <p:set>
                                      <p:cBhvr>
                                        <p:cTn id="50" dur="1" fill="hold">
                                          <p:stCondLst>
                                            <p:cond delay="0"/>
                                          </p:stCondLst>
                                        </p:cTn>
                                        <p:tgtEl>
                                          <p:spTgt spid="2">
                                            <p:txEl>
                                              <p:pRg st="4" end="4"/>
                                            </p:txEl>
                                          </p:spTgt>
                                        </p:tgtEl>
                                        <p:attrNameLst>
                                          <p:attrName>style.visibility</p:attrName>
                                        </p:attrNameLst>
                                      </p:cBhvr>
                                      <p:to>
                                        <p:strVal val="visible"/>
                                      </p:to>
                                    </p:set>
                                    <p:animEffect transition="in" filter="fade">
                                      <p:cBhvr>
                                        <p:cTn id="51" dur="1000"/>
                                        <p:tgtEl>
                                          <p:spTgt spid="2">
                                            <p:txEl>
                                              <p:pRg st="4" end="4"/>
                                            </p:txEl>
                                          </p:spTgt>
                                        </p:tgtEl>
                                      </p:cBhvr>
                                    </p:animEffect>
                                  </p:childTnLst>
                                </p:cTn>
                              </p:par>
                            </p:childTnLst>
                          </p:cTn>
                        </p:par>
                        <p:par>
                          <p:cTn id="52" fill="hold">
                            <p:stCondLst>
                              <p:cond delay="7000"/>
                            </p:stCondLst>
                            <p:childTnLst>
                              <p:par>
                                <p:cTn id="53" presetID="10" presetClass="entr" presetSubtype="0" fill="hold" nodeType="afterEffect">
                                  <p:stCondLst>
                                    <p:cond delay="0"/>
                                  </p:stCondLst>
                                  <p:childTnLst>
                                    <p:set>
                                      <p:cBhvr>
                                        <p:cTn id="54" dur="1" fill="hold">
                                          <p:stCondLst>
                                            <p:cond delay="0"/>
                                          </p:stCondLst>
                                        </p:cTn>
                                        <p:tgtEl>
                                          <p:spTgt spid="2">
                                            <p:txEl>
                                              <p:pRg st="6" end="6"/>
                                            </p:txEl>
                                          </p:spTgt>
                                        </p:tgtEl>
                                        <p:attrNameLst>
                                          <p:attrName>style.visibility</p:attrName>
                                        </p:attrNameLst>
                                      </p:cBhvr>
                                      <p:to>
                                        <p:strVal val="visible"/>
                                      </p:to>
                                    </p:set>
                                    <p:animEffect transition="in" filter="fade">
                                      <p:cBhvr>
                                        <p:cTn id="55" dur="1000"/>
                                        <p:tgtEl>
                                          <p:spTgt spid="2">
                                            <p:txEl>
                                              <p:pRg st="6" end="6"/>
                                            </p:txEl>
                                          </p:spTgt>
                                        </p:tgtEl>
                                      </p:cBhvr>
                                    </p:animEffect>
                                  </p:childTnLst>
                                </p:cTn>
                              </p:par>
                            </p:childTnLst>
                          </p:cTn>
                        </p:par>
                        <p:par>
                          <p:cTn id="56" fill="hold">
                            <p:stCondLst>
                              <p:cond delay="8000"/>
                            </p:stCondLst>
                            <p:childTnLst>
                              <p:par>
                                <p:cTn id="57" presetID="10" presetClass="entr" presetSubtype="0"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3" cstate="print"/>
          <a:srcRect/>
          <a:stretch>
            <a:fillRect/>
          </a:stretch>
        </p:blipFill>
        <p:spPr bwMode="auto">
          <a:xfrm>
            <a:off x="4238625" y="2914674"/>
            <a:ext cx="4905375" cy="3943350"/>
          </a:xfrm>
          <a:prstGeom prst="rect">
            <a:avLst/>
          </a:prstGeom>
          <a:noFill/>
          <a:ln w="9525">
            <a:noFill/>
            <a:miter lim="800000"/>
            <a:headEnd/>
            <a:tailEnd/>
          </a:ln>
        </p:spPr>
      </p:pic>
      <p:grpSp>
        <p:nvGrpSpPr>
          <p:cNvPr id="10" name="Group 9"/>
          <p:cNvGrpSpPr/>
          <p:nvPr/>
        </p:nvGrpSpPr>
        <p:grpSpPr>
          <a:xfrm>
            <a:off x="330523" y="1500173"/>
            <a:ext cx="4526949" cy="3227407"/>
            <a:chOff x="1170724" y="1585972"/>
            <a:chExt cx="7473214" cy="4516683"/>
          </a:xfrm>
        </p:grpSpPr>
        <p:sp>
          <p:nvSpPr>
            <p:cNvPr id="36868" name="Rectangle 4"/>
            <p:cNvSpPr>
              <a:spLocks noChangeArrowheads="1"/>
            </p:cNvSpPr>
            <p:nvPr/>
          </p:nvSpPr>
          <p:spPr bwMode="auto">
            <a:xfrm>
              <a:off x="1714500" y="1785938"/>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36869" name="Straight Connector 6"/>
            <p:cNvCxnSpPr>
              <a:cxnSpLocks noChangeShapeType="1"/>
              <a:stCxn id="36868" idx="0"/>
              <a:endCxn id="36868" idx="2"/>
            </p:cNvCxnSpPr>
            <p:nvPr/>
          </p:nvCxnSpPr>
          <p:spPr bwMode="auto">
            <a:xfrm rot="16200000" flipH="1">
              <a:off x="3285331" y="3679032"/>
              <a:ext cx="3787775" cy="1588"/>
            </a:xfrm>
            <a:prstGeom prst="line">
              <a:avLst/>
            </a:prstGeom>
            <a:noFill/>
            <a:ln w="19050" algn="ctr">
              <a:solidFill>
                <a:schemeClr val="tx1"/>
              </a:solidFill>
              <a:round/>
              <a:headEnd/>
              <a:tailEnd/>
            </a:ln>
          </p:spPr>
        </p:cxnSp>
        <p:cxnSp>
          <p:nvCxnSpPr>
            <p:cNvPr id="36870" name="Straight Connector 8"/>
            <p:cNvCxnSpPr>
              <a:cxnSpLocks noChangeShapeType="1"/>
              <a:stCxn id="36868" idx="1"/>
              <a:endCxn id="36868" idx="3"/>
            </p:cNvCxnSpPr>
            <p:nvPr/>
          </p:nvCxnSpPr>
          <p:spPr bwMode="auto">
            <a:xfrm rot="10800000" flipH="1">
              <a:off x="1714500" y="3679825"/>
              <a:ext cx="6929438" cy="1588"/>
            </a:xfrm>
            <a:prstGeom prst="line">
              <a:avLst/>
            </a:prstGeom>
            <a:noFill/>
            <a:ln w="19050" algn="ctr">
              <a:solidFill>
                <a:schemeClr val="tx1"/>
              </a:solidFill>
              <a:round/>
              <a:headEnd/>
              <a:tailEnd/>
            </a:ln>
          </p:spPr>
        </p:cxnSp>
        <p:pic>
          <p:nvPicPr>
            <p:cNvPr id="36871" name="Picture 2"/>
            <p:cNvPicPr>
              <a:picLocks noChangeAspect="1" noChangeArrowheads="1"/>
            </p:cNvPicPr>
            <p:nvPr/>
          </p:nvPicPr>
          <p:blipFill>
            <a:blip r:embed="rId4" cstate="print"/>
            <a:srcRect/>
            <a:stretch>
              <a:fillRect/>
            </a:stretch>
          </p:blipFill>
          <p:spPr bwMode="auto">
            <a:xfrm>
              <a:off x="5167313" y="1800225"/>
              <a:ext cx="3476625" cy="1843088"/>
            </a:xfrm>
            <a:prstGeom prst="rect">
              <a:avLst/>
            </a:prstGeom>
            <a:noFill/>
            <a:ln w="9525">
              <a:noFill/>
              <a:miter lim="800000"/>
              <a:headEnd/>
              <a:tailEnd/>
            </a:ln>
          </p:spPr>
        </p:pic>
        <p:sp>
          <p:nvSpPr>
            <p:cNvPr id="36872" name="TextBox 10"/>
            <p:cNvSpPr txBox="1">
              <a:spLocks noChangeArrowheads="1"/>
            </p:cNvSpPr>
            <p:nvPr/>
          </p:nvSpPr>
          <p:spPr bwMode="auto">
            <a:xfrm>
              <a:off x="6858000" y="1785938"/>
              <a:ext cx="1643063" cy="369887"/>
            </a:xfrm>
            <a:prstGeom prst="rect">
              <a:avLst/>
            </a:prstGeom>
            <a:noFill/>
            <a:ln w="9525">
              <a:noFill/>
              <a:miter lim="800000"/>
              <a:headEnd/>
              <a:tailEnd/>
            </a:ln>
          </p:spPr>
          <p:txBody>
            <a:bodyPr>
              <a:spAutoFit/>
            </a:bodyPr>
            <a:lstStyle/>
            <a:p>
              <a:pPr algn="r"/>
              <a:r>
                <a:rPr lang="en-US"/>
                <a:t>Thrive</a:t>
              </a:r>
            </a:p>
          </p:txBody>
        </p:sp>
        <p:sp>
          <p:nvSpPr>
            <p:cNvPr id="36873" name="TextBox 11"/>
            <p:cNvSpPr txBox="1">
              <a:spLocks noChangeArrowheads="1"/>
            </p:cNvSpPr>
            <p:nvPr/>
          </p:nvSpPr>
          <p:spPr bwMode="auto">
            <a:xfrm>
              <a:off x="1643062" y="5715001"/>
              <a:ext cx="6643688" cy="387654"/>
            </a:xfrm>
            <a:prstGeom prst="rect">
              <a:avLst/>
            </a:prstGeom>
            <a:noFill/>
            <a:ln w="9525">
              <a:noFill/>
              <a:miter lim="800000"/>
              <a:headEnd/>
              <a:tailEnd/>
            </a:ln>
          </p:spPr>
          <p:txBody>
            <a:bodyPr>
              <a:spAutoFit/>
            </a:bodyPr>
            <a:lstStyle/>
            <a:p>
              <a:r>
                <a:rPr lang="en-US" sz="1200" dirty="0"/>
                <a:t>Strategy – Doing the right things </a:t>
              </a:r>
              <a:r>
                <a:rPr lang="en-US" sz="1200" dirty="0">
                  <a:sym typeface="Wingdings" pitchFamily="2" charset="2"/>
                </a:rPr>
                <a:t></a:t>
              </a:r>
              <a:endParaRPr lang="en-US" sz="1200" dirty="0"/>
            </a:p>
          </p:txBody>
        </p:sp>
        <p:sp>
          <p:nvSpPr>
            <p:cNvPr id="36874" name="TextBox 16"/>
            <p:cNvSpPr txBox="1">
              <a:spLocks noChangeArrowheads="1"/>
            </p:cNvSpPr>
            <p:nvPr/>
          </p:nvSpPr>
          <p:spPr bwMode="auto">
            <a:xfrm rot="16200000">
              <a:off x="-557990" y="3314686"/>
              <a:ext cx="3914705" cy="457278"/>
            </a:xfrm>
            <a:prstGeom prst="rect">
              <a:avLst/>
            </a:prstGeom>
            <a:noFill/>
            <a:ln w="9525">
              <a:noFill/>
              <a:miter lim="800000"/>
              <a:headEnd/>
              <a:tailEnd/>
            </a:ln>
          </p:spPr>
          <p:txBody>
            <a:bodyPr wrap="square">
              <a:spAutoFit/>
            </a:bodyPr>
            <a:lstStyle/>
            <a:p>
              <a:r>
                <a:rPr lang="en-US" sz="1200" dirty="0"/>
                <a:t>Tactics – Doing things right </a:t>
              </a:r>
              <a:r>
                <a:rPr lang="en-US" sz="1200" dirty="0">
                  <a:sym typeface="Wingdings" pitchFamily="2" charset="2"/>
                </a:rPr>
                <a:t></a:t>
              </a:r>
              <a:endParaRPr lang="en-US" sz="1200" dirty="0"/>
            </a:p>
          </p:txBody>
        </p:sp>
      </p:grpSp>
      <p:sp>
        <p:nvSpPr>
          <p:cNvPr id="14"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Identify the organizations strategic drivers and then strengthen them</a:t>
            </a:r>
            <a:endParaRPr lang="en-ZA" sz="2400" b="1" dirty="0">
              <a:solidFill>
                <a:schemeClr val="tx2"/>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87394"/>
                                        </p:tgtEl>
                                        <p:attrNameLst>
                                          <p:attrName>style.visibility</p:attrName>
                                        </p:attrNameLst>
                                      </p:cBhvr>
                                      <p:to>
                                        <p:strVal val="visible"/>
                                      </p:to>
                                    </p:set>
                                    <p:animEffect transition="in" filter="fade">
                                      <p:cBhvr>
                                        <p:cTn id="11" dur="2000"/>
                                        <p:tgtEl>
                                          <p:spTgt spid="187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rd_Cover_Edition_The_Critical_Factors_for_Information_Technology_Investment_Success.jpg"/>
          <p:cNvPicPr>
            <a:picLocks noChangeAspect="1"/>
          </p:cNvPicPr>
          <p:nvPr/>
        </p:nvPicPr>
        <p:blipFill>
          <a:blip r:embed="rId3" cstate="print"/>
          <a:stretch>
            <a:fillRect/>
          </a:stretch>
        </p:blipFill>
        <p:spPr>
          <a:xfrm>
            <a:off x="6902665" y="5190030"/>
            <a:ext cx="2241335" cy="1667970"/>
          </a:xfrm>
          <a:prstGeom prst="rect">
            <a:avLst/>
          </a:prstGeom>
        </p:spPr>
      </p:pic>
      <p:pic>
        <p:nvPicPr>
          <p:cNvPr id="10242" name="Picture 2"/>
          <p:cNvPicPr>
            <a:picLocks noChangeAspect="1" noChangeArrowheads="1"/>
          </p:cNvPicPr>
          <p:nvPr/>
        </p:nvPicPr>
        <p:blipFill>
          <a:blip r:embed="rId4" cstate="print"/>
          <a:srcRect/>
          <a:stretch>
            <a:fillRect/>
          </a:stretch>
        </p:blipFill>
        <p:spPr bwMode="auto">
          <a:xfrm>
            <a:off x="1428728" y="4962547"/>
            <a:ext cx="5610225" cy="1609725"/>
          </a:xfrm>
          <a:prstGeom prst="rect">
            <a:avLst/>
          </a:prstGeom>
          <a:noFill/>
          <a:ln w="9525">
            <a:noFill/>
            <a:miter lim="800000"/>
            <a:headEnd/>
            <a:tailEnd/>
          </a:ln>
        </p:spPr>
      </p:pic>
      <p:sp>
        <p:nvSpPr>
          <p:cNvPr id="3" name="Content Placeholder 2"/>
          <p:cNvSpPr>
            <a:spLocks noGrp="1"/>
          </p:cNvSpPr>
          <p:nvPr>
            <p:ph idx="1"/>
          </p:nvPr>
        </p:nvSpPr>
        <p:spPr>
          <a:xfrm>
            <a:off x="428596" y="1571612"/>
            <a:ext cx="4357718" cy="4525963"/>
          </a:xfrm>
        </p:spPr>
        <p:txBody>
          <a:bodyPr>
            <a:normAutofit/>
          </a:bodyPr>
          <a:lstStyle/>
          <a:p>
            <a:r>
              <a:rPr lang="en-ZA" sz="2000" dirty="0" smtClean="0"/>
              <a:t>What presentation software?</a:t>
            </a:r>
          </a:p>
          <a:p>
            <a:endParaRPr lang="en-ZA" sz="2000" dirty="0" smtClean="0"/>
          </a:p>
          <a:p>
            <a:r>
              <a:rPr lang="en-ZA" sz="2000" dirty="0" smtClean="0"/>
              <a:t>What drawing software?</a:t>
            </a:r>
          </a:p>
          <a:p>
            <a:endParaRPr lang="en-ZA" sz="2000" dirty="0" smtClean="0"/>
          </a:p>
          <a:p>
            <a:r>
              <a:rPr lang="en-ZA" sz="2000" dirty="0" smtClean="0"/>
              <a:t>What year (give or take two years)?</a:t>
            </a:r>
          </a:p>
          <a:p>
            <a:endParaRPr lang="en-ZA" sz="2000" dirty="0" smtClean="0"/>
          </a:p>
          <a:p>
            <a:r>
              <a:rPr lang="en-ZA" sz="2000" dirty="0" smtClean="0"/>
              <a:t>Minimum retrospective backward compatibility policy?</a:t>
            </a:r>
          </a:p>
          <a:p>
            <a:endParaRPr lang="en-US" sz="2000" dirty="0"/>
          </a:p>
        </p:txBody>
      </p:sp>
      <p:sp>
        <p:nvSpPr>
          <p:cNvPr id="2" name="Title 1"/>
          <p:cNvSpPr>
            <a:spLocks noGrp="1"/>
          </p:cNvSpPr>
          <p:nvPr>
            <p:ph type="title"/>
          </p:nvPr>
        </p:nvSpPr>
        <p:spPr/>
        <p:txBody>
          <a:bodyPr>
            <a:normAutofit/>
          </a:bodyPr>
          <a:lstStyle/>
          <a:p>
            <a:pPr algn="l"/>
            <a:r>
              <a:rPr lang="en-ZA" sz="2400" b="1" dirty="0" smtClean="0"/>
              <a:t>A challenge – again </a:t>
            </a:r>
            <a:r>
              <a:rPr lang="en-ZA" sz="2400" b="1" dirty="0" smtClean="0">
                <a:sym typeface="Wingdings" pitchFamily="2" charset="2"/>
              </a:rPr>
              <a:t></a:t>
            </a:r>
            <a:endParaRPr lang="en-US" sz="2400" b="1" dirty="0"/>
          </a:p>
        </p:txBody>
      </p:sp>
      <p:sp>
        <p:nvSpPr>
          <p:cNvPr id="6" name="Content Placeholder 2"/>
          <p:cNvSpPr txBox="1">
            <a:spLocks/>
          </p:cNvSpPr>
          <p:nvPr/>
        </p:nvSpPr>
        <p:spPr>
          <a:xfrm>
            <a:off x="4714876" y="1571612"/>
            <a:ext cx="428628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ZA" sz="2000" dirty="0" smtClean="0"/>
              <a:t>Not important (PowerPoint 2007)</a:t>
            </a:r>
            <a:endParaRPr kumimoji="0" lang="en-ZA"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ZA" sz="2000" b="0" i="0" u="none" strike="noStrike" kern="1200" cap="none" spc="0" normalizeH="0" baseline="0" noProof="0" dirty="0" smtClean="0">
                <a:ln>
                  <a:noFill/>
                </a:ln>
                <a:solidFill>
                  <a:schemeClr val="tx1"/>
                </a:solidFill>
                <a:effectLst/>
                <a:uLnTx/>
                <a:uFillTx/>
                <a:latin typeface="+mn-lt"/>
                <a:ea typeface="+mn-ea"/>
                <a:cs typeface="+mn-cs"/>
              </a:rPr>
              <a:t>Harvard Graphics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ZA"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ZA"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ZA" sz="2000" b="0" i="0" u="none" strike="noStrike" kern="1200" cap="none" spc="0" normalizeH="0" baseline="0" noProof="0" dirty="0" smtClean="0">
                <a:ln>
                  <a:noFill/>
                </a:ln>
                <a:solidFill>
                  <a:schemeClr val="tx1"/>
                </a:solidFill>
                <a:effectLst/>
                <a:uLnTx/>
                <a:uFillTx/>
                <a:latin typeface="+mn-lt"/>
                <a:ea typeface="+mn-ea"/>
                <a:cs typeface="+mn-cs"/>
              </a:rPr>
              <a:t>1993</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ZA"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ZA" sz="2000" b="0" i="0" u="none" strike="noStrike" kern="1200" cap="none" spc="0" normalizeH="0" baseline="0" noProof="0" dirty="0" smtClean="0">
                <a:ln>
                  <a:noFill/>
                </a:ln>
                <a:solidFill>
                  <a:schemeClr val="tx1"/>
                </a:solidFill>
                <a:effectLst/>
                <a:uLnTx/>
                <a:uFillTx/>
                <a:latin typeface="+mn-lt"/>
                <a:ea typeface="+mn-ea"/>
                <a:cs typeface="+mn-cs"/>
              </a:rPr>
              <a:t>ditto</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2000"/>
                                        <p:tgtEl>
                                          <p:spTgt spid="6">
                                            <p:txEl>
                                              <p:pRg st="0" end="0"/>
                                            </p:txEl>
                                          </p:spTgt>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2000"/>
                                        <p:tgtEl>
                                          <p:spTgt spid="3">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242"/>
                                        </p:tgtEl>
                                        <p:attrNameLst>
                                          <p:attrName>style.visibility</p:attrName>
                                        </p:attrNameLst>
                                      </p:cBhvr>
                                      <p:to>
                                        <p:strVal val="visible"/>
                                      </p:to>
                                    </p:set>
                                    <p:animEffect transition="in" filter="fade">
                                      <p:cBhvr>
                                        <p:cTn id="19" dur="2000"/>
                                        <p:tgtEl>
                                          <p:spTgt spid="1024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2000"/>
                                        <p:tgtEl>
                                          <p:spTgt spid="6">
                                            <p:txEl>
                                              <p:pRg st="1" end="1"/>
                                            </p:txEl>
                                          </p:spTgt>
                                        </p:tgtEl>
                                      </p:cBhvr>
                                    </p:animEffect>
                                  </p:childTnLst>
                                </p:cTn>
                              </p:par>
                            </p:childTnLst>
                          </p:cTn>
                        </p:par>
                        <p:par>
                          <p:cTn id="25" fill="hold">
                            <p:stCondLst>
                              <p:cond delay="2000"/>
                            </p:stCondLst>
                            <p:childTnLst>
                              <p:par>
                                <p:cTn id="26" presetID="1" presetClass="entr" presetSubtype="0" fill="hold"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2000"/>
                                        <p:tgtEl>
                                          <p:spTgt spid="6">
                                            <p:txEl>
                                              <p:pRg st="4" end="4"/>
                                            </p:txEl>
                                          </p:spTgt>
                                        </p:tgtEl>
                                      </p:cBhvr>
                                    </p:animEffect>
                                  </p:childTnLst>
                                </p:cTn>
                              </p:par>
                            </p:childTnLst>
                          </p:cTn>
                        </p:par>
                        <p:par>
                          <p:cTn id="33" fill="hold">
                            <p:stCondLst>
                              <p:cond delay="2000"/>
                            </p:stCondLst>
                            <p:childTnLst>
                              <p:par>
                                <p:cTn id="34" presetID="1" presetClass="entr" presetSubtype="0" fill="hold"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xEl>
                                              <p:pRg st="6" end="6"/>
                                            </p:txEl>
                                          </p:spTgt>
                                        </p:tgtEl>
                                        <p:attrNameLst>
                                          <p:attrName>style.visibility</p:attrName>
                                        </p:attrNameLst>
                                      </p:cBhvr>
                                      <p:to>
                                        <p:strVal val="visible"/>
                                      </p:to>
                                    </p:set>
                                    <p:animEffect transition="in" filter="fade">
                                      <p:cBhvr>
                                        <p:cTn id="40" dur="2000"/>
                                        <p:tgtEl>
                                          <p:spTgt spid="6">
                                            <p:txEl>
                                              <p:pRg st="6" end="6"/>
                                            </p:txEl>
                                          </p:spTgt>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571472" y="214290"/>
            <a:ext cx="6786610" cy="461665"/>
          </a:xfrm>
          <a:prstGeom prst="rect">
            <a:avLst/>
          </a:prstGeom>
          <a:noFill/>
        </p:spPr>
        <p:txBody>
          <a:bodyPr wrap="square" rtlCol="0">
            <a:spAutoFit/>
          </a:bodyPr>
          <a:lstStyle/>
          <a:p>
            <a:r>
              <a:rPr lang="en-ZA" sz="2400" b="1" dirty="0" smtClean="0">
                <a:solidFill>
                  <a:srgbClr val="002060"/>
                </a:solidFill>
              </a:rPr>
              <a:t>Summing up</a:t>
            </a:r>
            <a:endParaRPr lang="en-US" sz="2400" b="1" dirty="0">
              <a:solidFill>
                <a:srgbClr val="002060"/>
              </a:solidFill>
            </a:endParaRPr>
          </a:p>
        </p:txBody>
      </p:sp>
      <p:sp>
        <p:nvSpPr>
          <p:cNvPr id="21" name="TextBox 20"/>
          <p:cNvSpPr txBox="1"/>
          <p:nvPr/>
        </p:nvSpPr>
        <p:spPr>
          <a:xfrm>
            <a:off x="785786" y="1785926"/>
            <a:ext cx="7072362" cy="4247317"/>
          </a:xfrm>
          <a:prstGeom prst="rect">
            <a:avLst/>
          </a:prstGeom>
          <a:noFill/>
          <a:ln w="25400">
            <a:solidFill>
              <a:schemeClr val="tx2"/>
            </a:solidFill>
          </a:ln>
        </p:spPr>
        <p:txBody>
          <a:bodyPr wrap="square" rtlCol="0">
            <a:spAutoFit/>
          </a:bodyPr>
          <a:lstStyle/>
          <a:p>
            <a:pPr marL="342900" indent="-342900">
              <a:buFont typeface="+mj-lt"/>
              <a:buAutoNum type="arabicPeriod"/>
            </a:pPr>
            <a:r>
              <a:rPr lang="en-ZA" dirty="0" smtClean="0">
                <a:solidFill>
                  <a:srgbClr val="002060"/>
                </a:solidFill>
              </a:rPr>
              <a:t>Align your IT governance with the essence of why the organization exists and how it thrives -- strategy</a:t>
            </a:r>
          </a:p>
          <a:p>
            <a:pPr marL="342900" indent="-342900">
              <a:buFont typeface="+mj-lt"/>
              <a:buAutoNum type="arabicPeriod"/>
            </a:pPr>
            <a:endParaRPr lang="en-ZA" dirty="0" smtClean="0">
              <a:solidFill>
                <a:srgbClr val="002060"/>
              </a:solidFill>
            </a:endParaRPr>
          </a:p>
          <a:p>
            <a:pPr marL="342900" indent="-342900">
              <a:buFont typeface="+mj-lt"/>
              <a:buAutoNum type="arabicPeriod"/>
            </a:pPr>
            <a:r>
              <a:rPr lang="en-ZA" dirty="0" smtClean="0">
                <a:solidFill>
                  <a:srgbClr val="002060"/>
                </a:solidFill>
              </a:rPr>
              <a:t>Plan for future strategic growth </a:t>
            </a:r>
          </a:p>
          <a:p>
            <a:pPr marL="342900" indent="-342900">
              <a:buFont typeface="+mj-lt"/>
              <a:buAutoNum type="arabicPeriod"/>
            </a:pPr>
            <a:endParaRPr lang="en-ZA" dirty="0" smtClean="0">
              <a:solidFill>
                <a:srgbClr val="002060"/>
              </a:solidFill>
            </a:endParaRPr>
          </a:p>
          <a:p>
            <a:pPr marL="342900" indent="-342900">
              <a:buFont typeface="+mj-lt"/>
              <a:buAutoNum type="arabicPeriod"/>
            </a:pPr>
            <a:r>
              <a:rPr lang="en-ZA" dirty="0" smtClean="0">
                <a:solidFill>
                  <a:srgbClr val="002060"/>
                </a:solidFill>
              </a:rPr>
              <a:t>Design against failure in order to succeed</a:t>
            </a:r>
          </a:p>
          <a:p>
            <a:pPr marL="342900" indent="-342900">
              <a:buFont typeface="+mj-lt"/>
              <a:buAutoNum type="arabicPeriod"/>
            </a:pPr>
            <a:endParaRPr lang="en-ZA" dirty="0" smtClean="0">
              <a:solidFill>
                <a:srgbClr val="002060"/>
              </a:solidFill>
            </a:endParaRPr>
          </a:p>
          <a:p>
            <a:pPr marL="342900" indent="-342900">
              <a:buFont typeface="+mj-lt"/>
              <a:buAutoNum type="arabicPeriod"/>
            </a:pPr>
            <a:r>
              <a:rPr lang="en-ZA" dirty="0" smtClean="0">
                <a:solidFill>
                  <a:srgbClr val="002060"/>
                </a:solidFill>
              </a:rPr>
              <a:t>Information longevity through application continuity</a:t>
            </a:r>
          </a:p>
          <a:p>
            <a:pPr marL="342900" indent="-342900">
              <a:buFont typeface="+mj-lt"/>
              <a:buAutoNum type="arabicPeriod"/>
            </a:pPr>
            <a:endParaRPr lang="en-ZA" dirty="0" smtClean="0">
              <a:solidFill>
                <a:srgbClr val="002060"/>
              </a:solidFill>
            </a:endParaRPr>
          </a:p>
          <a:p>
            <a:pPr marL="342900" indent="-342900">
              <a:buFont typeface="+mj-lt"/>
              <a:buAutoNum type="arabicPeriod"/>
            </a:pPr>
            <a:r>
              <a:rPr lang="en-ZA" dirty="0" smtClean="0">
                <a:solidFill>
                  <a:srgbClr val="002060"/>
                </a:solidFill>
              </a:rPr>
              <a:t>Take another look at how IT is </a:t>
            </a:r>
            <a:r>
              <a:rPr lang="en-ZA" b="1" dirty="0" smtClean="0">
                <a:solidFill>
                  <a:srgbClr val="002060"/>
                </a:solidFill>
              </a:rPr>
              <a:t>led</a:t>
            </a:r>
            <a:r>
              <a:rPr lang="en-ZA" dirty="0" smtClean="0">
                <a:solidFill>
                  <a:srgbClr val="002060"/>
                </a:solidFill>
              </a:rPr>
              <a:t> versus governed</a:t>
            </a:r>
          </a:p>
          <a:p>
            <a:pPr marL="342900" indent="-342900">
              <a:buFont typeface="+mj-lt"/>
              <a:buAutoNum type="arabicPeriod"/>
            </a:pPr>
            <a:endParaRPr lang="en-ZA" dirty="0" smtClean="0">
              <a:solidFill>
                <a:srgbClr val="002060"/>
              </a:solidFill>
            </a:endParaRPr>
          </a:p>
          <a:p>
            <a:pPr marL="342900" indent="-342900">
              <a:buFont typeface="+mj-lt"/>
              <a:buAutoNum type="arabicPeriod"/>
            </a:pPr>
            <a:r>
              <a:rPr lang="en-ZA" dirty="0" smtClean="0">
                <a:solidFill>
                  <a:srgbClr val="002060"/>
                </a:solidFill>
              </a:rPr>
              <a:t>Structured strategic analysis, design, plans and budgets</a:t>
            </a:r>
          </a:p>
          <a:p>
            <a:pPr marL="342900" indent="-342900">
              <a:buFont typeface="+mj-lt"/>
              <a:buAutoNum type="arabicPeriod"/>
            </a:pPr>
            <a:endParaRPr lang="en-ZA" dirty="0" smtClean="0">
              <a:solidFill>
                <a:srgbClr val="002060"/>
              </a:solidFill>
            </a:endParaRPr>
          </a:p>
          <a:p>
            <a:pPr marL="342900" indent="-342900">
              <a:buFont typeface="+mj-lt"/>
              <a:buAutoNum type="arabicPeriod"/>
            </a:pPr>
            <a:r>
              <a:rPr lang="en-ZA" dirty="0" smtClean="0">
                <a:solidFill>
                  <a:srgbClr val="002060"/>
                </a:solidFill>
              </a:rPr>
              <a:t>Culture of continuous, strategically harmonious improvement</a:t>
            </a:r>
          </a:p>
        </p:txBody>
      </p:sp>
      <p:sp>
        <p:nvSpPr>
          <p:cNvPr id="5" name="Title 1"/>
          <p:cNvSpPr txBox="1">
            <a:spLocks/>
          </p:cNvSpPr>
          <p:nvPr/>
        </p:nvSpPr>
        <p:spPr>
          <a:xfrm>
            <a:off x="571472" y="500043"/>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b="1" i="0" u="none" strike="noStrike" kern="1200" cap="none" spc="0" normalizeH="0" baseline="0" noProof="0" dirty="0" smtClean="0">
                <a:ln>
                  <a:noFill/>
                </a:ln>
                <a:solidFill>
                  <a:srgbClr val="002060"/>
                </a:solidFill>
                <a:effectLst/>
                <a:uLnTx/>
                <a:uFillTx/>
                <a:latin typeface="+mj-lt"/>
                <a:ea typeface="+mj-ea"/>
                <a:cs typeface="+mj-cs"/>
              </a:rPr>
              <a:t>A strategic approach to corporate planning, management and governance</a:t>
            </a:r>
            <a:endParaRPr kumimoji="0" lang="en-US" b="1" i="0" u="none" strike="noStrike" kern="1200" cap="none" spc="0" normalizeH="0" baseline="0" noProof="0" dirty="0">
              <a:ln>
                <a:noFill/>
              </a:ln>
              <a:solidFill>
                <a:srgbClr val="00206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2000"/>
                                        <p:tgtEl>
                                          <p:spTgt spid="21">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animEffect transition="in" filter="fade">
                                      <p:cBhvr>
                                        <p:cTn id="11" dur="2000"/>
                                        <p:tgtEl>
                                          <p:spTgt spid="21">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1">
                                            <p:txEl>
                                              <p:pRg st="4" end="4"/>
                                            </p:txEl>
                                          </p:spTgt>
                                        </p:tgtEl>
                                        <p:attrNameLst>
                                          <p:attrName>style.visibility</p:attrName>
                                        </p:attrNameLst>
                                      </p:cBhvr>
                                      <p:to>
                                        <p:strVal val="visible"/>
                                      </p:to>
                                    </p:set>
                                    <p:animEffect transition="in" filter="fade">
                                      <p:cBhvr>
                                        <p:cTn id="15" dur="2000"/>
                                        <p:tgtEl>
                                          <p:spTgt spid="21">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21">
                                            <p:txEl>
                                              <p:pRg st="6" end="6"/>
                                            </p:txEl>
                                          </p:spTgt>
                                        </p:tgtEl>
                                        <p:attrNameLst>
                                          <p:attrName>style.visibility</p:attrName>
                                        </p:attrNameLst>
                                      </p:cBhvr>
                                      <p:to>
                                        <p:strVal val="visible"/>
                                      </p:to>
                                    </p:set>
                                    <p:animEffect transition="in" filter="fade">
                                      <p:cBhvr>
                                        <p:cTn id="19" dur="2000"/>
                                        <p:tgtEl>
                                          <p:spTgt spid="21">
                                            <p:txEl>
                                              <p:pRg st="6" end="6"/>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21">
                                            <p:txEl>
                                              <p:pRg st="8" end="8"/>
                                            </p:txEl>
                                          </p:spTgt>
                                        </p:tgtEl>
                                        <p:attrNameLst>
                                          <p:attrName>style.visibility</p:attrName>
                                        </p:attrNameLst>
                                      </p:cBhvr>
                                      <p:to>
                                        <p:strVal val="visible"/>
                                      </p:to>
                                    </p:set>
                                    <p:animEffect transition="in" filter="fade">
                                      <p:cBhvr>
                                        <p:cTn id="23" dur="2000"/>
                                        <p:tgtEl>
                                          <p:spTgt spid="21">
                                            <p:txEl>
                                              <p:pRg st="8" end="8"/>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21">
                                            <p:txEl>
                                              <p:pRg st="10" end="10"/>
                                            </p:txEl>
                                          </p:spTgt>
                                        </p:tgtEl>
                                        <p:attrNameLst>
                                          <p:attrName>style.visibility</p:attrName>
                                        </p:attrNameLst>
                                      </p:cBhvr>
                                      <p:to>
                                        <p:strVal val="visible"/>
                                      </p:to>
                                    </p:set>
                                    <p:animEffect transition="in" filter="fade">
                                      <p:cBhvr>
                                        <p:cTn id="27" dur="2000"/>
                                        <p:tgtEl>
                                          <p:spTgt spid="21">
                                            <p:txEl>
                                              <p:pRg st="10" end="10"/>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21">
                                            <p:txEl>
                                              <p:pRg st="12" end="12"/>
                                            </p:txEl>
                                          </p:spTgt>
                                        </p:tgtEl>
                                        <p:attrNameLst>
                                          <p:attrName>style.visibility</p:attrName>
                                        </p:attrNameLst>
                                      </p:cBhvr>
                                      <p:to>
                                        <p:strVal val="visible"/>
                                      </p:to>
                                    </p:set>
                                    <p:animEffect transition="in" filter="fade">
                                      <p:cBhvr>
                                        <p:cTn id="31" dur="2000"/>
                                        <p:tgtEl>
                                          <p:spTgt spid="2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571472" y="214290"/>
            <a:ext cx="6786610" cy="461665"/>
          </a:xfrm>
          <a:prstGeom prst="rect">
            <a:avLst/>
          </a:prstGeom>
          <a:noFill/>
        </p:spPr>
        <p:txBody>
          <a:bodyPr wrap="square" rtlCol="0">
            <a:spAutoFit/>
          </a:bodyPr>
          <a:lstStyle/>
          <a:p>
            <a:r>
              <a:rPr lang="en-ZA" sz="2400" b="1" dirty="0" smtClean="0">
                <a:solidFill>
                  <a:srgbClr val="002060"/>
                </a:solidFill>
              </a:rPr>
              <a:t>Call to action</a:t>
            </a:r>
          </a:p>
        </p:txBody>
      </p:sp>
      <p:sp>
        <p:nvSpPr>
          <p:cNvPr id="21" name="TextBox 20"/>
          <p:cNvSpPr txBox="1"/>
          <p:nvPr/>
        </p:nvSpPr>
        <p:spPr>
          <a:xfrm>
            <a:off x="785786" y="1785926"/>
            <a:ext cx="7072362" cy="1477328"/>
          </a:xfrm>
          <a:prstGeom prst="rect">
            <a:avLst/>
          </a:prstGeom>
          <a:noFill/>
          <a:ln w="25400">
            <a:solidFill>
              <a:schemeClr val="tx2"/>
            </a:solidFill>
          </a:ln>
        </p:spPr>
        <p:txBody>
          <a:bodyPr wrap="square" rtlCol="0">
            <a:spAutoFit/>
          </a:bodyPr>
          <a:lstStyle/>
          <a:p>
            <a:pPr marL="342900" indent="-342900">
              <a:buFont typeface="+mj-lt"/>
              <a:buAutoNum type="arabicPeriod"/>
            </a:pPr>
            <a:r>
              <a:rPr lang="en-US" dirty="0" smtClean="0">
                <a:solidFill>
                  <a:srgbClr val="002060"/>
                </a:solidFill>
              </a:rPr>
              <a:t>What is your single most important insight from this presentation?</a:t>
            </a:r>
          </a:p>
          <a:p>
            <a:pPr marL="342900" indent="-342900">
              <a:buFont typeface="+mj-lt"/>
              <a:buAutoNum type="arabicPeriod"/>
            </a:pPr>
            <a:endParaRPr lang="en-US" dirty="0" smtClean="0">
              <a:solidFill>
                <a:srgbClr val="002060"/>
              </a:solidFill>
            </a:endParaRPr>
          </a:p>
          <a:p>
            <a:pPr marL="342900" indent="-342900">
              <a:buFont typeface="+mj-lt"/>
              <a:buAutoNum type="arabicPeriod"/>
            </a:pPr>
            <a:r>
              <a:rPr lang="en-US" dirty="0" smtClean="0">
                <a:solidFill>
                  <a:srgbClr val="002060"/>
                </a:solidFill>
              </a:rPr>
              <a:t>What is the single most practical action that you can take tomorrow to apply I.T. more effectively?</a:t>
            </a:r>
            <a:endParaRPr lang="en-US" dirty="0"/>
          </a:p>
        </p:txBody>
      </p:sp>
      <p:sp>
        <p:nvSpPr>
          <p:cNvPr id="4" name="TextBox 3"/>
          <p:cNvSpPr txBox="1"/>
          <p:nvPr/>
        </p:nvSpPr>
        <p:spPr>
          <a:xfrm>
            <a:off x="714348" y="3429000"/>
            <a:ext cx="7286676" cy="646331"/>
          </a:xfrm>
          <a:prstGeom prst="rect">
            <a:avLst/>
          </a:prstGeom>
          <a:noFill/>
        </p:spPr>
        <p:txBody>
          <a:bodyPr wrap="square" rtlCol="0">
            <a:spAutoFit/>
          </a:bodyPr>
          <a:lstStyle/>
          <a:p>
            <a:r>
              <a:rPr lang="en-ZA" b="1" dirty="0" smtClean="0">
                <a:solidFill>
                  <a:schemeClr val="tx2"/>
                </a:solidFill>
              </a:rPr>
              <a:t>If you do not act within 48 hours you probably never will – act TODAY! </a:t>
            </a:r>
            <a:r>
              <a:rPr lang="en-ZA" b="1" dirty="0" smtClean="0">
                <a:solidFill>
                  <a:schemeClr val="tx2"/>
                </a:solidFill>
                <a:sym typeface="Wingdings" pitchFamily="2" charset="2"/>
              </a:rPr>
              <a:t></a:t>
            </a:r>
            <a:endParaRPr lang="en-US" b="1" dirty="0">
              <a:solidFill>
                <a:schemeClr val="tx2"/>
              </a:solidFill>
            </a:endParaRPr>
          </a:p>
        </p:txBody>
      </p:sp>
      <p:sp>
        <p:nvSpPr>
          <p:cNvPr id="5" name="TextBox 4"/>
          <p:cNvSpPr txBox="1"/>
          <p:nvPr/>
        </p:nvSpPr>
        <p:spPr>
          <a:xfrm>
            <a:off x="571472" y="6211669"/>
            <a:ext cx="8072494" cy="646331"/>
          </a:xfrm>
          <a:prstGeom prst="rect">
            <a:avLst/>
          </a:prstGeom>
          <a:noFill/>
        </p:spPr>
        <p:txBody>
          <a:bodyPr wrap="square" rtlCol="0">
            <a:spAutoFit/>
          </a:bodyPr>
          <a:lstStyle/>
          <a:p>
            <a:pPr algn="ctr"/>
            <a:r>
              <a:rPr lang="en-ZA" b="1" dirty="0" smtClean="0">
                <a:solidFill>
                  <a:srgbClr val="002060"/>
                </a:solidFill>
                <a:hlinkClick r:id="rId3"/>
              </a:rPr>
              <a:t>James@JamesARobertson.com</a:t>
            </a:r>
            <a:endParaRPr lang="en-ZA" b="1" dirty="0" smtClean="0">
              <a:solidFill>
                <a:srgbClr val="002060"/>
              </a:solidFill>
            </a:endParaRPr>
          </a:p>
          <a:p>
            <a:pPr algn="ctr"/>
            <a:r>
              <a:rPr lang="en-ZA" b="1" dirty="0" smtClean="0">
                <a:solidFill>
                  <a:srgbClr val="002060"/>
                </a:solidFill>
              </a:rPr>
              <a:t>Telephone: ++27-(0)83-251-6644</a:t>
            </a:r>
          </a:p>
        </p:txBody>
      </p:sp>
      <p:pic>
        <p:nvPicPr>
          <p:cNvPr id="6" name="Picture 2"/>
          <p:cNvPicPr>
            <a:picLocks noChangeAspect="1" noChangeArrowheads="1"/>
          </p:cNvPicPr>
          <p:nvPr/>
        </p:nvPicPr>
        <p:blipFill>
          <a:blip r:embed="rId4" cstate="print"/>
          <a:srcRect/>
          <a:stretch>
            <a:fillRect/>
          </a:stretch>
        </p:blipFill>
        <p:spPr bwMode="auto">
          <a:xfrm>
            <a:off x="3071802" y="4286256"/>
            <a:ext cx="3000364" cy="1781471"/>
          </a:xfrm>
          <a:prstGeom prst="rect">
            <a:avLst/>
          </a:prstGeom>
          <a:ln w="9525">
            <a:noFill/>
            <a:miter lim="800000"/>
            <a:headEnd/>
            <a:tailEnd/>
          </a:ln>
          <a:effectLst>
            <a:outerShdw blurRad="50800" dist="50800" dir="5400000" algn="ctr" rotWithShape="0">
              <a:srgbClr val="000000"/>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2000"/>
                                        <p:tgtEl>
                                          <p:spTgt spid="21">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animEffect transition="in" filter="fade">
                                      <p:cBhvr>
                                        <p:cTn id="11" dur="2000"/>
                                        <p:tgtEl>
                                          <p:spTgt spid="21">
                                            <p:txEl>
                                              <p:pRg st="2" end="2"/>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idge over Lush Gorge iStock_000005395408Medium.jpg"/>
          <p:cNvPicPr>
            <a:picLocks noChangeAspect="1"/>
          </p:cNvPicPr>
          <p:nvPr/>
        </p:nvPicPr>
        <p:blipFill>
          <a:blip r:embed="rId3" cstate="print"/>
          <a:stretch>
            <a:fillRect/>
          </a:stretch>
        </p:blipFill>
        <p:spPr>
          <a:xfrm>
            <a:off x="0" y="1428736"/>
            <a:ext cx="9144000" cy="5429264"/>
          </a:xfrm>
          <a:prstGeom prst="rect">
            <a:avLst/>
          </a:prstGeom>
        </p:spPr>
      </p:pic>
      <p:sp>
        <p:nvSpPr>
          <p:cNvPr id="7" name="Rectangle 6"/>
          <p:cNvSpPr/>
          <p:nvPr/>
        </p:nvSpPr>
        <p:spPr>
          <a:xfrm>
            <a:off x="0" y="5934670"/>
            <a:ext cx="4572000" cy="923330"/>
          </a:xfrm>
          <a:prstGeom prst="rect">
            <a:avLst/>
          </a:prstGeom>
        </p:spPr>
        <p:txBody>
          <a:bodyPr>
            <a:spAutoFit/>
          </a:bodyPr>
          <a:lstStyle/>
          <a:p>
            <a:r>
              <a:rPr lang="en-US" dirty="0" smtClean="0">
                <a:solidFill>
                  <a:schemeClr val="bg1"/>
                </a:solidFill>
              </a:rPr>
              <a:t>Psalm 136:5 </a:t>
            </a:r>
            <a:r>
              <a:rPr lang="en-US" i="1" dirty="0" smtClean="0">
                <a:solidFill>
                  <a:schemeClr val="bg1"/>
                </a:solidFill>
              </a:rPr>
              <a:t>"To Him who by wisdom made the heavens, for His mercy endures forever;"</a:t>
            </a:r>
            <a:endParaRPr lang="en-US" i="1" dirty="0">
              <a:solidFill>
                <a:schemeClr val="bg1"/>
              </a:solidFill>
            </a:endParaRPr>
          </a:p>
        </p:txBody>
      </p:sp>
      <p:sp>
        <p:nvSpPr>
          <p:cNvPr id="6" name="TextBox 5"/>
          <p:cNvSpPr txBox="1"/>
          <p:nvPr/>
        </p:nvSpPr>
        <p:spPr>
          <a:xfrm>
            <a:off x="571472" y="214290"/>
            <a:ext cx="6786610" cy="830997"/>
          </a:xfrm>
          <a:prstGeom prst="rect">
            <a:avLst/>
          </a:prstGeom>
          <a:noFill/>
        </p:spPr>
        <p:txBody>
          <a:bodyPr wrap="square" rtlCol="0">
            <a:spAutoFit/>
          </a:bodyPr>
          <a:lstStyle/>
          <a:p>
            <a:r>
              <a:rPr lang="en-ZA" sz="2400" b="1" dirty="0" smtClean="0">
                <a:solidFill>
                  <a:srgbClr val="002060"/>
                </a:solidFill>
              </a:rPr>
              <a:t>Design IT governance like bridges ...</a:t>
            </a:r>
          </a:p>
          <a:p>
            <a:r>
              <a:rPr lang="en-ZA" sz="2400" b="1" dirty="0" smtClean="0">
                <a:solidFill>
                  <a:srgbClr val="002060"/>
                </a:solidFill>
              </a:rPr>
              <a:t>To last</a:t>
            </a:r>
            <a:endParaRPr lang="en-US" sz="24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tock_000006151352Medium.jpg"/>
          <p:cNvPicPr>
            <a:picLocks noChangeAspect="1"/>
          </p:cNvPicPr>
          <p:nvPr/>
        </p:nvPicPr>
        <p:blipFill>
          <a:blip r:embed="rId3" cstate="print"/>
          <a:stretch>
            <a:fillRect/>
          </a:stretch>
        </p:blipFill>
        <p:spPr>
          <a:xfrm>
            <a:off x="5214942" y="1428736"/>
            <a:ext cx="3929057" cy="3071834"/>
          </a:xfrm>
          <a:prstGeom prst="rect">
            <a:avLst/>
          </a:prstGeom>
        </p:spPr>
      </p:pic>
      <p:sp>
        <p:nvSpPr>
          <p:cNvPr id="5" name="TextBox 4"/>
          <p:cNvSpPr txBox="1"/>
          <p:nvPr/>
        </p:nvSpPr>
        <p:spPr>
          <a:xfrm>
            <a:off x="357158" y="142852"/>
            <a:ext cx="8001056" cy="830997"/>
          </a:xfrm>
          <a:prstGeom prst="rect">
            <a:avLst/>
          </a:prstGeom>
          <a:noFill/>
        </p:spPr>
        <p:txBody>
          <a:bodyPr wrap="square" rtlCol="0">
            <a:spAutoFit/>
          </a:bodyPr>
          <a:lstStyle/>
          <a:p>
            <a:r>
              <a:rPr lang="en-ZA" sz="2400" b="1" dirty="0" smtClean="0">
                <a:solidFill>
                  <a:schemeClr val="tx2"/>
                </a:solidFill>
              </a:rPr>
              <a:t>Questions?</a:t>
            </a:r>
          </a:p>
          <a:p>
            <a:r>
              <a:rPr lang="en-ZA" sz="2400" b="1" dirty="0" smtClean="0">
                <a:solidFill>
                  <a:srgbClr val="7030A0"/>
                </a:solidFill>
              </a:rPr>
              <a:t>Remember to design against failure!</a:t>
            </a:r>
            <a:endParaRPr lang="en-US" sz="2400" b="1" dirty="0">
              <a:solidFill>
                <a:srgbClr val="7030A0"/>
              </a:solidFill>
            </a:endParaRPr>
          </a:p>
        </p:txBody>
      </p:sp>
      <p:sp>
        <p:nvSpPr>
          <p:cNvPr id="13" name="TextBox 12"/>
          <p:cNvSpPr txBox="1"/>
          <p:nvPr/>
        </p:nvSpPr>
        <p:spPr>
          <a:xfrm>
            <a:off x="357190" y="1500174"/>
            <a:ext cx="4572000" cy="3323987"/>
          </a:xfrm>
          <a:prstGeom prst="rect">
            <a:avLst/>
          </a:prstGeom>
          <a:noFill/>
        </p:spPr>
        <p:txBody>
          <a:bodyPr wrap="square" rtlCol="0">
            <a:spAutoFit/>
          </a:bodyPr>
          <a:lstStyle/>
          <a:p>
            <a:r>
              <a:rPr lang="en-US" sz="1400" b="1" dirty="0" smtClean="0"/>
              <a:t>Dr James Robertson PrEng</a:t>
            </a:r>
          </a:p>
          <a:p>
            <a:r>
              <a:rPr lang="en-US" sz="1400" b="1" dirty="0" smtClean="0"/>
              <a:t>James A Robertson &amp; Associates</a:t>
            </a:r>
          </a:p>
          <a:p>
            <a:endParaRPr lang="en-US" sz="1400" b="1" dirty="0" smtClean="0"/>
          </a:p>
          <a:p>
            <a:r>
              <a:rPr lang="en-US" sz="1400" b="1" dirty="0" smtClean="0"/>
              <a:t>Telephone: ++27-(0)86-111-5409</a:t>
            </a:r>
          </a:p>
          <a:p>
            <a:r>
              <a:rPr lang="en-US" sz="1400" b="1" dirty="0" smtClean="0"/>
              <a:t>                     / ++27-11- 782-5996/7</a:t>
            </a:r>
          </a:p>
          <a:p>
            <a:endParaRPr lang="en-US" sz="1400" b="1" dirty="0" smtClean="0"/>
          </a:p>
          <a:p>
            <a:r>
              <a:rPr lang="en-US" sz="1400" b="1" dirty="0" smtClean="0"/>
              <a:t>Cell: 083-251-6644 (preferred)</a:t>
            </a:r>
          </a:p>
          <a:p>
            <a:endParaRPr lang="en-US" sz="1400" b="1" dirty="0" smtClean="0"/>
          </a:p>
          <a:p>
            <a:r>
              <a:rPr lang="en-US" sz="1400" b="1" dirty="0" smtClean="0"/>
              <a:t>Fax: ++27-(0)86-540-0178</a:t>
            </a:r>
          </a:p>
          <a:p>
            <a:endParaRPr lang="en-US" sz="1400" b="1" dirty="0" smtClean="0"/>
          </a:p>
          <a:p>
            <a:r>
              <a:rPr lang="en-US" sz="1400" b="1" dirty="0" smtClean="0"/>
              <a:t>P O Box 4206, </a:t>
            </a:r>
            <a:r>
              <a:rPr lang="en-US" sz="1400" b="1" dirty="0" err="1" smtClean="0"/>
              <a:t>Randburg</a:t>
            </a:r>
            <a:r>
              <a:rPr lang="en-US" sz="1400" b="1" dirty="0" smtClean="0"/>
              <a:t>, 2125,</a:t>
            </a:r>
          </a:p>
          <a:p>
            <a:r>
              <a:rPr lang="en-US" sz="1400" b="1" dirty="0" smtClean="0"/>
              <a:t>  South Africa</a:t>
            </a:r>
          </a:p>
          <a:p>
            <a:endParaRPr lang="en-US" sz="1400" b="1" dirty="0" smtClean="0"/>
          </a:p>
          <a:p>
            <a:r>
              <a:rPr lang="en-US" sz="1400" b="1" dirty="0" err="1" smtClean="0"/>
              <a:t>www.JamesARobertson.com</a:t>
            </a:r>
            <a:endParaRPr lang="en-US" sz="1400" b="1" dirty="0" smtClean="0"/>
          </a:p>
          <a:p>
            <a:r>
              <a:rPr lang="en-US" sz="1400" b="1" dirty="0" smtClean="0"/>
              <a:t>email: </a:t>
            </a:r>
            <a:r>
              <a:rPr lang="en-US" sz="1400" b="1" dirty="0" err="1" smtClean="0"/>
              <a:t>James@JamesARobertson.com</a:t>
            </a:r>
            <a:endParaRPr lang="en-US" sz="1400" b="1" dirty="0">
              <a:solidFill>
                <a:schemeClr val="tx2"/>
              </a:solidFill>
            </a:endParaRPr>
          </a:p>
        </p:txBody>
      </p:sp>
      <p:sp>
        <p:nvSpPr>
          <p:cNvPr id="7" name="TextBox 6"/>
          <p:cNvSpPr txBox="1"/>
          <p:nvPr/>
        </p:nvSpPr>
        <p:spPr>
          <a:xfrm>
            <a:off x="357158" y="5357826"/>
            <a:ext cx="6215106" cy="646331"/>
          </a:xfrm>
          <a:prstGeom prst="rect">
            <a:avLst/>
          </a:prstGeom>
          <a:solidFill>
            <a:srgbClr val="00B0F0"/>
          </a:solidFill>
        </p:spPr>
        <p:txBody>
          <a:bodyPr wrap="square" rtlCol="0">
            <a:spAutoFit/>
          </a:bodyPr>
          <a:lstStyle/>
          <a:p>
            <a:pPr algn="ctr"/>
            <a:r>
              <a:rPr lang="en-ZA" b="1" dirty="0" smtClean="0"/>
              <a:t>Email me at the above address for a free electronic copy of my book</a:t>
            </a:r>
            <a:endParaRPr lang="en-US" b="1" dirty="0"/>
          </a:p>
        </p:txBody>
      </p:sp>
      <p:pic>
        <p:nvPicPr>
          <p:cNvPr id="8" name="Picture 7" descr="Hard_Cover_Edition_The_Critical_Factors_for_Information_Technology_Investment_Success.jpg"/>
          <p:cNvPicPr>
            <a:picLocks noChangeAspect="1"/>
          </p:cNvPicPr>
          <p:nvPr/>
        </p:nvPicPr>
        <p:blipFill>
          <a:blip r:embed="rId4" cstate="print"/>
          <a:stretch>
            <a:fillRect/>
          </a:stretch>
        </p:blipFill>
        <p:spPr>
          <a:xfrm>
            <a:off x="6902665" y="5190030"/>
            <a:ext cx="2241335" cy="16679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13">
                                            <p:txEl>
                                              <p:pRg st="14" end="14"/>
                                            </p:txEl>
                                          </p:spTgt>
                                        </p:tgtEl>
                                        <p:attrNameLst>
                                          <p:attrName>style.visibility</p:attrName>
                                        </p:attrNameLst>
                                      </p:cBhvr>
                                      <p:to>
                                        <p:strVal val="visible"/>
                                      </p:to>
                                    </p:set>
                                    <p:animEffect transition="in" filter="fade">
                                      <p:cBhvr>
                                        <p:cTn id="23" dur="1000"/>
                                        <p:tgtEl>
                                          <p:spTgt spid="13">
                                            <p:txEl>
                                              <p:pRg st="14" end="14"/>
                                            </p:txEl>
                                          </p:spTgt>
                                        </p:tgtEl>
                                      </p:cBhvr>
                                    </p:animEffect>
                                  </p:childTnLst>
                                </p:cTn>
                              </p:par>
                            </p:childTnLst>
                          </p:cTn>
                        </p:par>
                        <p:par>
                          <p:cTn id="24" fill="hold">
                            <p:stCondLst>
                              <p:cond delay="6000"/>
                            </p:stCondLst>
                            <p:childTnLst>
                              <p:par>
                                <p:cTn id="25" presetID="10" presetClass="entr" presetSubtype="0" fill="hold" nodeType="after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1000"/>
                                        <p:tgtEl>
                                          <p:spTgt spid="13">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xEl>
                                              <p:pRg st="1" end="1"/>
                                            </p:txEl>
                                          </p:spTgt>
                                        </p:tgtEl>
                                        <p:attrNameLst>
                                          <p:attrName>style.visibility</p:attrName>
                                        </p:attrNameLst>
                                      </p:cBhvr>
                                      <p:to>
                                        <p:strVal val="visible"/>
                                      </p:to>
                                    </p:set>
                                    <p:animEffect transition="in" filter="fade">
                                      <p:cBhvr>
                                        <p:cTn id="30" dur="2000"/>
                                        <p:tgtEl>
                                          <p:spTgt spid="13">
                                            <p:txEl>
                                              <p:pRg st="1" end="1"/>
                                            </p:txEl>
                                          </p:spTgt>
                                        </p:tgtEl>
                                      </p:cBhvr>
                                    </p:animEffect>
                                  </p:childTnLst>
                                </p:cTn>
                              </p:par>
                            </p:childTnLst>
                          </p:cTn>
                        </p:par>
                        <p:par>
                          <p:cTn id="31" fill="hold">
                            <p:stCondLst>
                              <p:cond delay="8000"/>
                            </p:stCondLst>
                            <p:childTnLst>
                              <p:par>
                                <p:cTn id="32" presetID="10" presetClass="entr" presetSubtype="0" fill="hold" nodeType="afterEffect">
                                  <p:stCondLst>
                                    <p:cond delay="0"/>
                                  </p:stCondLst>
                                  <p:childTnLst>
                                    <p:set>
                                      <p:cBhvr>
                                        <p:cTn id="33" dur="1" fill="hold">
                                          <p:stCondLst>
                                            <p:cond delay="0"/>
                                          </p:stCondLst>
                                        </p:cTn>
                                        <p:tgtEl>
                                          <p:spTgt spid="13">
                                            <p:txEl>
                                              <p:pRg st="3" end="3"/>
                                            </p:txEl>
                                          </p:spTgt>
                                        </p:tgtEl>
                                        <p:attrNameLst>
                                          <p:attrName>style.visibility</p:attrName>
                                        </p:attrNameLst>
                                      </p:cBhvr>
                                      <p:to>
                                        <p:strVal val="visible"/>
                                      </p:to>
                                    </p:set>
                                    <p:animEffect transition="in" filter="fade">
                                      <p:cBhvr>
                                        <p:cTn id="34" dur="1000"/>
                                        <p:tgtEl>
                                          <p:spTgt spid="13">
                                            <p:txEl>
                                              <p:pRg st="3" end="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Effect transition="in" filter="fade">
                                      <p:cBhvr>
                                        <p:cTn id="37" dur="1000"/>
                                        <p:tgtEl>
                                          <p:spTgt spid="13">
                                            <p:txEl>
                                              <p:pRg st="4" end="4"/>
                                            </p:txEl>
                                          </p:spTgt>
                                        </p:tgtEl>
                                      </p:cBhvr>
                                    </p:animEffect>
                                  </p:childTnLst>
                                </p:cTn>
                              </p:par>
                            </p:childTnLst>
                          </p:cTn>
                        </p:par>
                        <p:par>
                          <p:cTn id="38" fill="hold">
                            <p:stCondLst>
                              <p:cond delay="9000"/>
                            </p:stCondLst>
                            <p:childTnLst>
                              <p:par>
                                <p:cTn id="39" presetID="10" presetClass="entr" presetSubtype="0" fill="hold" nodeType="afterEffect">
                                  <p:stCondLst>
                                    <p:cond delay="0"/>
                                  </p:stCondLst>
                                  <p:childTnLst>
                                    <p:set>
                                      <p:cBhvr>
                                        <p:cTn id="40" dur="1" fill="hold">
                                          <p:stCondLst>
                                            <p:cond delay="0"/>
                                          </p:stCondLst>
                                        </p:cTn>
                                        <p:tgtEl>
                                          <p:spTgt spid="13">
                                            <p:txEl>
                                              <p:pRg st="6" end="6"/>
                                            </p:txEl>
                                          </p:spTgt>
                                        </p:tgtEl>
                                        <p:attrNameLst>
                                          <p:attrName>style.visibility</p:attrName>
                                        </p:attrNameLst>
                                      </p:cBhvr>
                                      <p:to>
                                        <p:strVal val="visible"/>
                                      </p:to>
                                    </p:set>
                                    <p:animEffect transition="in" filter="fade">
                                      <p:cBhvr>
                                        <p:cTn id="41" dur="1000"/>
                                        <p:tgtEl>
                                          <p:spTgt spid="13">
                                            <p:txEl>
                                              <p:pRg st="6" end="6"/>
                                            </p:txEl>
                                          </p:spTgt>
                                        </p:tgtEl>
                                      </p:cBhvr>
                                    </p:animEffect>
                                  </p:childTnLst>
                                </p:cTn>
                              </p:par>
                            </p:childTnLst>
                          </p:cTn>
                        </p:par>
                        <p:par>
                          <p:cTn id="42" fill="hold">
                            <p:stCondLst>
                              <p:cond delay="10000"/>
                            </p:stCondLst>
                            <p:childTnLst>
                              <p:par>
                                <p:cTn id="43" presetID="10" presetClass="entr" presetSubtype="0" fill="hold" nodeType="afterEffect">
                                  <p:stCondLst>
                                    <p:cond delay="0"/>
                                  </p:stCondLst>
                                  <p:childTnLst>
                                    <p:set>
                                      <p:cBhvr>
                                        <p:cTn id="44" dur="1" fill="hold">
                                          <p:stCondLst>
                                            <p:cond delay="0"/>
                                          </p:stCondLst>
                                        </p:cTn>
                                        <p:tgtEl>
                                          <p:spTgt spid="13">
                                            <p:txEl>
                                              <p:pRg st="8" end="8"/>
                                            </p:txEl>
                                          </p:spTgt>
                                        </p:tgtEl>
                                        <p:attrNameLst>
                                          <p:attrName>style.visibility</p:attrName>
                                        </p:attrNameLst>
                                      </p:cBhvr>
                                      <p:to>
                                        <p:strVal val="visible"/>
                                      </p:to>
                                    </p:set>
                                    <p:animEffect transition="in" filter="fade">
                                      <p:cBhvr>
                                        <p:cTn id="45" dur="1000"/>
                                        <p:tgtEl>
                                          <p:spTgt spid="13">
                                            <p:txEl>
                                              <p:pRg st="8" end="8"/>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13">
                                            <p:txEl>
                                              <p:pRg st="10" end="10"/>
                                            </p:txEl>
                                          </p:spTgt>
                                        </p:tgtEl>
                                        <p:attrNameLst>
                                          <p:attrName>style.visibility</p:attrName>
                                        </p:attrNameLst>
                                      </p:cBhvr>
                                      <p:to>
                                        <p:strVal val="visible"/>
                                      </p:to>
                                    </p:set>
                                    <p:animEffect transition="in" filter="fade">
                                      <p:cBhvr>
                                        <p:cTn id="48" dur="2000"/>
                                        <p:tgtEl>
                                          <p:spTgt spid="13">
                                            <p:txEl>
                                              <p:pRg st="10" end="10"/>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13">
                                            <p:txEl>
                                              <p:pRg st="11" end="11"/>
                                            </p:txEl>
                                          </p:spTgt>
                                        </p:tgtEl>
                                        <p:attrNameLst>
                                          <p:attrName>style.visibility</p:attrName>
                                        </p:attrNameLst>
                                      </p:cBhvr>
                                      <p:to>
                                        <p:strVal val="visible"/>
                                      </p:to>
                                    </p:set>
                                    <p:animEffect transition="in" filter="fade">
                                      <p:cBhvr>
                                        <p:cTn id="51" dur="2000"/>
                                        <p:tgtEl>
                                          <p:spTgt spid="13">
                                            <p:txEl>
                                              <p:pRg st="11" end="11"/>
                                            </p:txEl>
                                          </p:spTgt>
                                        </p:tgtEl>
                                      </p:cBhvr>
                                    </p:animEffect>
                                  </p:childTnLst>
                                </p:cTn>
                              </p:par>
                            </p:childTnLst>
                          </p:cTn>
                        </p:par>
                        <p:par>
                          <p:cTn id="52" fill="hold">
                            <p:stCondLst>
                              <p:cond delay="12000"/>
                            </p:stCondLst>
                            <p:childTnLst>
                              <p:par>
                                <p:cTn id="53" presetID="10" presetClass="entr" presetSubtype="0" fill="hold" nodeType="afterEffect">
                                  <p:stCondLst>
                                    <p:cond delay="0"/>
                                  </p:stCondLst>
                                  <p:childTnLst>
                                    <p:set>
                                      <p:cBhvr>
                                        <p:cTn id="54" dur="1" fill="hold">
                                          <p:stCondLst>
                                            <p:cond delay="0"/>
                                          </p:stCondLst>
                                        </p:cTn>
                                        <p:tgtEl>
                                          <p:spTgt spid="13">
                                            <p:txEl>
                                              <p:pRg st="13" end="13"/>
                                            </p:txEl>
                                          </p:spTgt>
                                        </p:tgtEl>
                                        <p:attrNameLst>
                                          <p:attrName>style.visibility</p:attrName>
                                        </p:attrNameLst>
                                      </p:cBhvr>
                                      <p:to>
                                        <p:strVal val="visible"/>
                                      </p:to>
                                    </p:set>
                                    <p:animEffect transition="in" filter="fade">
                                      <p:cBhvr>
                                        <p:cTn id="55" dur="2000"/>
                                        <p:tgtEl>
                                          <p:spTgt spid="1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mall Boy -- iStock_000006296490Small -- Trimmed.jpg"/>
          <p:cNvPicPr>
            <a:picLocks noChangeAspect="1"/>
          </p:cNvPicPr>
          <p:nvPr/>
        </p:nvPicPr>
        <p:blipFill>
          <a:blip r:embed="rId4" cstate="print"/>
          <a:stretch>
            <a:fillRect/>
          </a:stretch>
        </p:blipFill>
        <p:spPr>
          <a:xfrm>
            <a:off x="4357686" y="2786058"/>
            <a:ext cx="3075677" cy="3857628"/>
          </a:xfrm>
          <a:prstGeom prst="rect">
            <a:avLst/>
          </a:prstGeom>
        </p:spPr>
      </p:pic>
      <p:pic>
        <p:nvPicPr>
          <p:cNvPr id="7" name="Picture 6" descr="Blood -- iStock_000001889851Medium.jpg"/>
          <p:cNvPicPr>
            <a:picLocks noChangeAspect="1"/>
          </p:cNvPicPr>
          <p:nvPr/>
        </p:nvPicPr>
        <p:blipFill>
          <a:blip r:embed="rId5" cstate="print"/>
          <a:stretch>
            <a:fillRect/>
          </a:stretch>
        </p:blipFill>
        <p:spPr>
          <a:xfrm>
            <a:off x="0" y="1428736"/>
            <a:ext cx="9144000" cy="5429264"/>
          </a:xfrm>
          <a:prstGeom prst="rect">
            <a:avLst/>
          </a:prstGeom>
        </p:spPr>
      </p:pic>
      <p:sp>
        <p:nvSpPr>
          <p:cNvPr id="9"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Experiencing failure</a:t>
            </a:r>
            <a:endParaRPr lang="en-US" sz="2400" b="1" dirty="0">
              <a:solidFill>
                <a:schemeClr val="tx2"/>
              </a:solidFill>
            </a:endParaRPr>
          </a:p>
        </p:txBody>
      </p:sp>
      <p:pic>
        <p:nvPicPr>
          <p:cNvPr id="8" name="Picture 7" descr="jara child pic.jpg"/>
          <p:cNvPicPr>
            <a:picLocks noChangeAspect="1"/>
          </p:cNvPicPr>
          <p:nvPr/>
        </p:nvPicPr>
        <p:blipFill>
          <a:blip r:embed="rId6" cstate="print">
            <a:clrChange>
              <a:clrFrom>
                <a:srgbClr val="C40D0F"/>
              </a:clrFrom>
              <a:clrTo>
                <a:srgbClr val="C40D0F">
                  <a:alpha val="0"/>
                </a:srgbClr>
              </a:clrTo>
            </a:clrChange>
            <a:duotone>
              <a:prstClr val="black"/>
              <a:schemeClr val="accent2">
                <a:tint val="45000"/>
                <a:satMod val="400000"/>
              </a:schemeClr>
            </a:duotone>
          </a:blip>
          <a:stretch>
            <a:fillRect/>
          </a:stretch>
        </p:blipFill>
        <p:spPr>
          <a:xfrm>
            <a:off x="4286248" y="2714620"/>
            <a:ext cx="3143466" cy="3931736"/>
          </a:xfrm>
          <a:prstGeom prst="rect">
            <a:avLst/>
          </a:prstGeom>
        </p:spPr>
      </p:pic>
      <p:pic>
        <p:nvPicPr>
          <p:cNvPr id="6" name="Picture 5" descr="Steel Pole -- iStock_000006245310Small -- Trimmed.jpg"/>
          <p:cNvPicPr>
            <a:picLocks noChangeAspect="1"/>
          </p:cNvPicPr>
          <p:nvPr/>
        </p:nvPicPr>
        <p:blipFill>
          <a:blip r:embed="rId7" cstate="print"/>
          <a:stretch>
            <a:fillRect/>
          </a:stretch>
        </p:blipFill>
        <p:spPr>
          <a:xfrm rot="1625388">
            <a:off x="3730938" y="2275334"/>
            <a:ext cx="297263" cy="50238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subTnLst>
                                    <p:audio>
                                      <p:cMediaNode vol="100000">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Governance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2000240"/>
            <a:ext cx="1714512" cy="369332"/>
          </a:xfrm>
          <a:prstGeom prst="rect">
            <a:avLst/>
          </a:prstGeom>
          <a:noFill/>
        </p:spPr>
        <p:txBody>
          <a:bodyPr wrap="square" rtlCol="0">
            <a:spAutoFit/>
          </a:bodyPr>
          <a:lstStyle/>
          <a:p>
            <a:pPr marL="342900" indent="-342900">
              <a:buClr>
                <a:schemeClr val="tx2"/>
              </a:buClr>
            </a:pPr>
            <a:r>
              <a:rPr lang="en-US" b="1" dirty="0" smtClean="0">
                <a:solidFill>
                  <a:schemeClr val="tx2"/>
                </a:solidFill>
              </a:rPr>
              <a:t>Governance</a:t>
            </a:r>
            <a:endParaRPr lang="en-US" b="1" dirty="0">
              <a:solidFill>
                <a:schemeClr val="tx2"/>
              </a:solidFill>
            </a:endParaRPr>
          </a:p>
        </p:txBody>
      </p:sp>
      <p:sp>
        <p:nvSpPr>
          <p:cNvPr id="7" name="TextBox 3"/>
          <p:cNvSpPr txBox="1">
            <a:spLocks noChangeArrowheads="1"/>
          </p:cNvSpPr>
          <p:nvPr/>
        </p:nvSpPr>
        <p:spPr bwMode="auto">
          <a:xfrm>
            <a:off x="785786" y="5857892"/>
            <a:ext cx="6643687" cy="276999"/>
          </a:xfrm>
          <a:prstGeom prst="rect">
            <a:avLst/>
          </a:prstGeom>
          <a:noFill/>
          <a:ln w="9525">
            <a:noFill/>
            <a:miter lim="800000"/>
            <a:headEnd/>
            <a:tailEnd/>
          </a:ln>
        </p:spPr>
        <p:txBody>
          <a:bodyPr>
            <a:spAutoFit/>
          </a:bodyPr>
          <a:lstStyle/>
          <a:p>
            <a:r>
              <a:rPr lang="en-US" sz="1200" dirty="0" smtClean="0"/>
              <a:t>Mervyn King</a:t>
            </a:r>
            <a:endParaRPr lang="en-US" sz="1200" dirty="0"/>
          </a:p>
        </p:txBody>
      </p:sp>
      <p:sp>
        <p:nvSpPr>
          <p:cNvPr id="8" name="TextBox 7"/>
          <p:cNvSpPr txBox="1"/>
          <p:nvPr/>
        </p:nvSpPr>
        <p:spPr>
          <a:xfrm>
            <a:off x="2285984" y="2000240"/>
            <a:ext cx="428628" cy="369332"/>
          </a:xfrm>
          <a:prstGeom prst="rect">
            <a:avLst/>
          </a:prstGeom>
          <a:noFill/>
        </p:spPr>
        <p:txBody>
          <a:bodyPr wrap="square" rtlCol="0">
            <a:spAutoFit/>
          </a:bodyPr>
          <a:lstStyle/>
          <a:p>
            <a:pPr marL="342900" indent="-342900">
              <a:buClr>
                <a:schemeClr val="tx2"/>
              </a:buClr>
            </a:pPr>
            <a:r>
              <a:rPr lang="en-US" b="1" dirty="0" smtClean="0">
                <a:solidFill>
                  <a:schemeClr val="tx2"/>
                </a:solidFill>
              </a:rPr>
              <a:t>=</a:t>
            </a:r>
            <a:endParaRPr lang="en-US" b="1" dirty="0">
              <a:solidFill>
                <a:schemeClr val="tx2"/>
              </a:solidFill>
            </a:endParaRPr>
          </a:p>
        </p:txBody>
      </p:sp>
      <p:sp>
        <p:nvSpPr>
          <p:cNvPr id="9" name="TextBox 8"/>
          <p:cNvSpPr txBox="1"/>
          <p:nvPr/>
        </p:nvSpPr>
        <p:spPr>
          <a:xfrm>
            <a:off x="2643174" y="2000240"/>
            <a:ext cx="1214478" cy="369332"/>
          </a:xfrm>
          <a:prstGeom prst="rect">
            <a:avLst/>
          </a:prstGeom>
          <a:noFill/>
        </p:spPr>
        <p:txBody>
          <a:bodyPr wrap="square" rtlCol="0">
            <a:spAutoFit/>
          </a:bodyPr>
          <a:lstStyle/>
          <a:p>
            <a:pPr marL="342900" indent="-342900">
              <a:buClr>
                <a:schemeClr val="tx2"/>
              </a:buClr>
            </a:pPr>
            <a:r>
              <a:rPr lang="en-US" b="1" dirty="0" smtClean="0">
                <a:solidFill>
                  <a:schemeClr val="tx2"/>
                </a:solidFill>
              </a:rPr>
              <a:t>Care!</a:t>
            </a:r>
            <a:endParaRPr lang="en-US"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2000"/>
                                        <p:tgtEl>
                                          <p:spTgt spid="5">
                                            <p:txEl>
                                              <p:pRg st="0" end="0"/>
                                            </p:txEl>
                                          </p:spTgt>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1000"/>
                                        <p:tgtEl>
                                          <p:spTgt spid="8">
                                            <p:txEl>
                                              <p:pRg st="0" end="0"/>
                                            </p:txEl>
                                          </p:spTgt>
                                        </p:tgtEl>
                                      </p:cBhvr>
                                    </p:animEffect>
                                  </p:childTnLst>
                                </p:cTn>
                              </p:par>
                            </p:childTnLst>
                          </p:cTn>
                        </p:par>
                        <p:par>
                          <p:cTn id="16" fill="hold">
                            <p:stCondLst>
                              <p:cond delay="4000"/>
                            </p:stCondLst>
                            <p:childTnLst>
                              <p:par>
                                <p:cTn id="17" presetID="10" presetClass="entr" presetSubtype="0" fill="hold" nodeType="after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Information technology</a:t>
            </a:r>
            <a:endParaRPr lang="en-US" sz="2400" b="1" dirty="0">
              <a:solidFill>
                <a:schemeClr val="tx2"/>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JAR&amp;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2761</TotalTime>
  <Words>3129</Words>
  <Application>Microsoft Office PowerPoint</Application>
  <PresentationFormat>On-screen Show (4:3)</PresentationFormat>
  <Paragraphs>605</Paragraphs>
  <Slides>66</Slides>
  <Notes>66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68" baseType="lpstr">
      <vt:lpstr>Office Theme</vt:lpstr>
      <vt:lpstr>Microsoft Office Excel 97-2003 Worksheet</vt:lpstr>
      <vt:lpstr>A strategic approach to corporate planning, management and governance</vt:lpstr>
      <vt:lpstr>A challenge</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What is strategy?</vt:lpstr>
      <vt:lpstr>Strategy versus tactics</vt:lpstr>
      <vt:lpstr>Strategy versus tactics</vt:lpstr>
      <vt:lpstr>Strategy versus tactics</vt:lpstr>
      <vt:lpstr>Strategy versus tactics</vt:lpstr>
      <vt:lpstr>Strategy versus tactics</vt:lpstr>
      <vt:lpstr>Strategy versus tactics</vt:lpstr>
      <vt:lpstr>Slide 39</vt:lpstr>
      <vt:lpstr>Slide 40</vt:lpstr>
      <vt:lpstr>What is strategy?</vt:lpstr>
      <vt:lpstr>Slide 42</vt:lpstr>
      <vt:lpstr>Slide 43</vt:lpstr>
      <vt:lpstr>The time dependency of strategy</vt:lpstr>
      <vt:lpstr>The time dependency of strategy</vt:lpstr>
      <vt:lpstr>The time dependency of strategy</vt:lpstr>
      <vt:lpstr>The trajectory from Good to Great Jim Collins</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A challenge – again </vt:lpstr>
      <vt:lpstr>Slide 63</vt:lpstr>
      <vt:lpstr>Slide 64</vt:lpstr>
      <vt:lpstr>Slide 65</vt:lpstr>
      <vt:lpstr>Slide 66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Robertson</dc:creator>
  <cp:lastModifiedBy>James Robertson</cp:lastModifiedBy>
  <cp:revision>190</cp:revision>
  <dcterms:created xsi:type="dcterms:W3CDTF">2009-05-01T08:13:25Z</dcterms:created>
  <dcterms:modified xsi:type="dcterms:W3CDTF">2009-11-25T00:09:48Z</dcterms:modified>
</cp:coreProperties>
</file>